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71" r:id="rId2"/>
    <p:sldId id="287" r:id="rId3"/>
    <p:sldId id="293" r:id="rId4"/>
    <p:sldId id="306" r:id="rId5"/>
    <p:sldId id="307" r:id="rId6"/>
    <p:sldId id="295" r:id="rId7"/>
    <p:sldId id="296" r:id="rId8"/>
    <p:sldId id="305" r:id="rId9"/>
    <p:sldId id="332" r:id="rId10"/>
    <p:sldId id="308" r:id="rId11"/>
    <p:sldId id="316" r:id="rId12"/>
    <p:sldId id="309" r:id="rId13"/>
    <p:sldId id="312" r:id="rId14"/>
    <p:sldId id="313" r:id="rId15"/>
    <p:sldId id="300" r:id="rId16"/>
    <p:sldId id="314" r:id="rId17"/>
    <p:sldId id="315" r:id="rId18"/>
    <p:sldId id="301" r:id="rId19"/>
    <p:sldId id="317" r:id="rId20"/>
    <p:sldId id="302" r:id="rId21"/>
    <p:sldId id="320" r:id="rId22"/>
    <p:sldId id="319" r:id="rId23"/>
    <p:sldId id="321" r:id="rId24"/>
    <p:sldId id="303" r:id="rId25"/>
    <p:sldId id="310" r:id="rId26"/>
    <p:sldId id="311" r:id="rId27"/>
    <p:sldId id="304" r:id="rId28"/>
    <p:sldId id="323" r:id="rId29"/>
    <p:sldId id="324" r:id="rId30"/>
    <p:sldId id="325" r:id="rId31"/>
    <p:sldId id="326" r:id="rId32"/>
    <p:sldId id="327" r:id="rId33"/>
    <p:sldId id="328" r:id="rId34"/>
    <p:sldId id="330" r:id="rId35"/>
    <p:sldId id="292" r:id="rId36"/>
    <p:sldId id="329" r:id="rId37"/>
    <p:sldId id="331" r:id="rId38"/>
    <p:sldId id="290" r:id="rId39"/>
    <p:sldId id="265" r:id="rId40"/>
  </p:sldIdLst>
  <p:sldSz cx="24382413" cy="13716000"/>
  <p:notesSz cx="6858000" cy="9144000"/>
  <p:defaultTextStyle>
    <a:defPPr>
      <a:defRPr lang="ko-KR"/>
    </a:defPPr>
    <a:lvl1pPr marL="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0C2"/>
    <a:srgbClr val="1CCFC9"/>
    <a:srgbClr val="002856"/>
    <a:srgbClr val="DAF2F4"/>
    <a:srgbClr val="A2E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3637" autoAdjust="0"/>
  </p:normalViewPr>
  <p:slideViewPr>
    <p:cSldViewPr snapToGrid="0" snapToObjects="1">
      <p:cViewPr varScale="1">
        <p:scale>
          <a:sx n="41" d="100"/>
          <a:sy n="41" d="100"/>
        </p:scale>
        <p:origin x="729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96AEC-59B1-4BF7-93E9-207C732FE765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F5E45-BD31-4000-A0A4-622CC8CE9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971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CC6DE-638A-5260-AD31-8B2CF0E7A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0897D7-DFC4-FAB4-25A7-B3ADAE9E4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C640EF-58B0-F0C4-D628-FF32E8D8A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0.5</a:t>
            </a:r>
            <a:r>
              <a:rPr lang="ko-KR" altLang="en-US" dirty="0" err="1"/>
              <a:t>보타</a:t>
            </a:r>
            <a:r>
              <a:rPr lang="ko-KR" altLang="en-US" dirty="0"/>
              <a:t> 크면 날리고 더 직관적인 </a:t>
            </a:r>
            <a:r>
              <a:rPr lang="en-US" altLang="ko-KR" dirty="0"/>
              <a:t>0, 1</a:t>
            </a:r>
            <a:r>
              <a:rPr lang="ko-KR" altLang="en-US" dirty="0"/>
              <a:t>사이에 </a:t>
            </a:r>
            <a:r>
              <a:rPr lang="en-US" altLang="ko-KR" dirty="0"/>
              <a:t>0~255 </a:t>
            </a:r>
            <a:r>
              <a:rPr lang="ko-KR" altLang="en-US" dirty="0"/>
              <a:t>수 배치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CAC83B-0438-5FD5-C275-4F945696F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3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F799F-7571-5B55-99C6-A08645CC2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6F49E1-4818-1883-FEFD-AE7F3942E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D046BE-D45B-2102-1892-576B42BAD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D248E2-5617-B3C4-13C1-9CCF393709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516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F3F2E-60BD-1FB6-A22D-EFD09AF68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85EF87-F25E-B1D9-3EA8-0AB2290781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98AB73-0BC0-2AE3-EE7F-991A26123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0A551B-E408-7098-DCFC-06F498F121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846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3068B-771E-B423-7E14-324754971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902683-C85C-73DD-9775-40959A6E4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81817E-F2AA-2A99-8A21-037FE7FBA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0FD3C-ECA7-40AA-3D88-C24BECF88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320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83F5E-5EAA-ED48-6F13-0DC17762E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2539FA-6892-C736-C163-37E7AF7B6A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9FC67D-E623-C6AD-091D-209C5ACB4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52212E-73E7-3628-FCAD-616B6A9BF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252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B2203-3FCB-4CA1-CD5E-16E81D8E3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41819F-1800-5C7F-0694-0C16EEC27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23D8A5-4ACD-1CBC-08DB-B7493DF47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Indata</a:t>
            </a:r>
            <a:r>
              <a:rPr lang="ko-KR" altLang="en-US" dirty="0"/>
              <a:t>로 데이터를 들여와 </a:t>
            </a:r>
            <a:r>
              <a:rPr lang="ko-KR" altLang="en-US" dirty="0" err="1"/>
              <a:t>라인버퍼에서는</a:t>
            </a:r>
            <a:r>
              <a:rPr lang="ko-KR" altLang="en-US" dirty="0"/>
              <a:t> 데이터를 미리 저장해 두고 있어 </a:t>
            </a:r>
            <a:r>
              <a:rPr lang="en-US" altLang="ko-KR" dirty="0"/>
              <a:t>win</a:t>
            </a:r>
            <a:r>
              <a:rPr lang="ko-KR" altLang="en-US" dirty="0"/>
              <a:t>가 가져다 쓰며 연산을 시작함 </a:t>
            </a:r>
            <a:r>
              <a:rPr lang="en-US" altLang="ko-KR" dirty="0"/>
              <a:t>-1/1 </a:t>
            </a:r>
            <a:r>
              <a:rPr lang="ko-KR" altLang="en-US" dirty="0"/>
              <a:t>연산이 있어 이를 방지 하기 위해 </a:t>
            </a:r>
            <a:r>
              <a:rPr lang="en-US" altLang="ko-KR" dirty="0"/>
              <a:t>and</a:t>
            </a:r>
            <a:r>
              <a:rPr lang="ko-KR" altLang="en-US" dirty="0"/>
              <a:t>와 </a:t>
            </a:r>
            <a:r>
              <a:rPr lang="en-US" altLang="ko-KR" dirty="0"/>
              <a:t>not </a:t>
            </a:r>
            <a:r>
              <a:rPr lang="ko-KR" altLang="en-US" dirty="0"/>
              <a:t>연산을 통해 이를 해결함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92408-816C-2291-4CE9-3827887E7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85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9B587-DA9B-1CE4-8910-5C46DA56A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E07B15-04EB-A20C-A71B-02F69BAB7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A2D625-1670-C60A-B7B0-AFB770E03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Indata</a:t>
            </a:r>
            <a:r>
              <a:rPr lang="ko-KR" altLang="en-US" dirty="0"/>
              <a:t>로 데이터를 들여와 </a:t>
            </a:r>
            <a:r>
              <a:rPr lang="ko-KR" altLang="en-US" dirty="0" err="1"/>
              <a:t>라인버퍼에서는</a:t>
            </a:r>
            <a:r>
              <a:rPr lang="ko-KR" altLang="en-US" dirty="0"/>
              <a:t> 데이터를 미리 저장해 두고 있어 </a:t>
            </a:r>
            <a:r>
              <a:rPr lang="en-US" altLang="ko-KR" dirty="0"/>
              <a:t>win</a:t>
            </a:r>
            <a:r>
              <a:rPr lang="ko-KR" altLang="en-US" dirty="0"/>
              <a:t>가 가져다 쓰며 연산을 시작함 </a:t>
            </a:r>
            <a:r>
              <a:rPr lang="en-US" altLang="ko-KR" dirty="0"/>
              <a:t>-1/1 </a:t>
            </a:r>
            <a:r>
              <a:rPr lang="ko-KR" altLang="en-US" dirty="0"/>
              <a:t>연산이 있어 이를 방지 하기 위해 </a:t>
            </a:r>
            <a:r>
              <a:rPr lang="en-US" altLang="ko-KR" dirty="0"/>
              <a:t>and</a:t>
            </a:r>
            <a:r>
              <a:rPr lang="ko-KR" altLang="en-US" dirty="0"/>
              <a:t>와 </a:t>
            </a:r>
            <a:r>
              <a:rPr lang="en-US" altLang="ko-KR" dirty="0"/>
              <a:t>not </a:t>
            </a:r>
            <a:r>
              <a:rPr lang="ko-KR" altLang="en-US" dirty="0"/>
              <a:t>연산을 통해 이를 해결함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121ACD-C838-B1E8-B666-B709E2D6B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729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7BB53-1BA0-2DD9-B825-C1854BD92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76930E-5D8F-6AC2-1AD2-F61BEBA27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EE4B17-29DE-BBEB-C4D4-DA7DB2F7B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Indata</a:t>
            </a:r>
            <a:r>
              <a:rPr lang="ko-KR" altLang="en-US" dirty="0"/>
              <a:t>로 데이터를 들여와 </a:t>
            </a:r>
            <a:r>
              <a:rPr lang="ko-KR" altLang="en-US" dirty="0" err="1"/>
              <a:t>라인버퍼에서는</a:t>
            </a:r>
            <a:r>
              <a:rPr lang="ko-KR" altLang="en-US" dirty="0"/>
              <a:t> 데이터를 미리 저장해 두고 있어 </a:t>
            </a:r>
            <a:r>
              <a:rPr lang="en-US" altLang="ko-KR" dirty="0"/>
              <a:t>win</a:t>
            </a:r>
            <a:r>
              <a:rPr lang="ko-KR" altLang="en-US" dirty="0"/>
              <a:t>가 가져다 쓰며 연산을 시작함 </a:t>
            </a:r>
            <a:r>
              <a:rPr lang="en-US" altLang="ko-KR" dirty="0"/>
              <a:t>-1/1 </a:t>
            </a:r>
            <a:r>
              <a:rPr lang="ko-KR" altLang="en-US" dirty="0"/>
              <a:t>연산이 있어 이를 방지 하기 위해 </a:t>
            </a:r>
            <a:r>
              <a:rPr lang="en-US" altLang="ko-KR" dirty="0"/>
              <a:t>and</a:t>
            </a:r>
            <a:r>
              <a:rPr lang="ko-KR" altLang="en-US" dirty="0"/>
              <a:t>와 </a:t>
            </a:r>
            <a:r>
              <a:rPr lang="en-US" altLang="ko-KR" dirty="0"/>
              <a:t>not </a:t>
            </a:r>
            <a:r>
              <a:rPr lang="ko-KR" altLang="en-US" dirty="0"/>
              <a:t>연산을 통해 이를 해결함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14BA47-1889-20B8-3F5D-D05F082399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854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7F705-A205-61A7-1D33-F67342A04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5D22C7-D3FF-313C-F2A8-A33F05EE3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162CEC-2B26-51C4-7EB8-5E2640B41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Conn2</a:t>
            </a:r>
            <a:r>
              <a:rPr lang="ko-KR" altLang="en-US" dirty="0"/>
              <a:t>역시 라인 버퍼와 </a:t>
            </a:r>
            <a:r>
              <a:rPr lang="en-US" altLang="ko-KR" dirty="0"/>
              <a:t>win</a:t>
            </a:r>
            <a:r>
              <a:rPr lang="ko-KR" altLang="en-US" dirty="0"/>
              <a:t>로 계산 그러나 앞서 언급한 대로 </a:t>
            </a:r>
            <a:r>
              <a:rPr lang="en-US" altLang="ko-KR" dirty="0"/>
              <a:t>channel</a:t>
            </a:r>
            <a:r>
              <a:rPr lang="ko-KR" altLang="en-US" dirty="0"/>
              <a:t>을 </a:t>
            </a:r>
            <a:r>
              <a:rPr lang="en-US" altLang="ko-KR" dirty="0"/>
              <a:t>4</a:t>
            </a:r>
            <a:r>
              <a:rPr lang="ko-KR" altLang="en-US" dirty="0"/>
              <a:t>개로 만들어 병렬연산을 시도함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8E7A21-21E4-8B22-391E-E4BF030D7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010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EA406-FD1F-92DC-1858-B9C3FFD57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18A224-FC45-B84C-0797-71075FD135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C02D1B-B107-3986-4793-382F42326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Conn2</a:t>
            </a:r>
            <a:r>
              <a:rPr lang="ko-KR" altLang="en-US" dirty="0"/>
              <a:t>역시 라인 버퍼와 </a:t>
            </a:r>
            <a:r>
              <a:rPr lang="en-US" altLang="ko-KR" dirty="0"/>
              <a:t>win</a:t>
            </a:r>
            <a:r>
              <a:rPr lang="ko-KR" altLang="en-US" dirty="0"/>
              <a:t>로 계산 그러나 앞서 언급한 대로 </a:t>
            </a:r>
            <a:r>
              <a:rPr lang="en-US" altLang="ko-KR" dirty="0"/>
              <a:t>channel</a:t>
            </a:r>
            <a:r>
              <a:rPr lang="ko-KR" altLang="en-US" dirty="0"/>
              <a:t>을 </a:t>
            </a:r>
            <a:r>
              <a:rPr lang="en-US" altLang="ko-KR" dirty="0"/>
              <a:t>4</a:t>
            </a:r>
            <a:r>
              <a:rPr lang="ko-KR" altLang="en-US" dirty="0"/>
              <a:t>개로 만들어 병렬연산을 시도함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271489-BE9E-B966-8C56-AE4C00BE3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879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1FEB8-6779-E0BD-6908-3ECCAC209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E81B33-88CA-41AB-A1C4-C9EA8F67C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B37386-1332-5ADA-49E9-EAE41E42E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연산은  </a:t>
            </a:r>
            <a:r>
              <a:rPr lang="en-US" altLang="ko-KR" dirty="0"/>
              <a:t>conv2</a:t>
            </a:r>
            <a:r>
              <a:rPr lang="ko-KR" altLang="en-US" dirty="0"/>
              <a:t>와 똑같음 다만 </a:t>
            </a:r>
            <a:r>
              <a:rPr lang="en-US" altLang="ko-KR" dirty="0"/>
              <a:t>conv2</a:t>
            </a:r>
            <a:r>
              <a:rPr lang="ko-KR" altLang="en-US" dirty="0"/>
              <a:t>에서는 </a:t>
            </a:r>
            <a:r>
              <a:rPr lang="en-US" altLang="ko-KR" dirty="0"/>
              <a:t>16</a:t>
            </a:r>
            <a:r>
              <a:rPr lang="ko-KR" altLang="en-US" dirty="0"/>
              <a:t>비트 </a:t>
            </a:r>
            <a:r>
              <a:rPr lang="en-US" altLang="ko-KR" dirty="0"/>
              <a:t>win</a:t>
            </a:r>
            <a:r>
              <a:rPr lang="ko-KR" altLang="en-US" dirty="0"/>
              <a:t>을 썼다면 여긴 </a:t>
            </a:r>
            <a:r>
              <a:rPr lang="en-US" altLang="ko-KR" dirty="0"/>
              <a:t>32 </a:t>
            </a:r>
            <a:r>
              <a:rPr lang="ko-KR" altLang="en-US" dirty="0" err="1"/>
              <a:t>비트씀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F0E212-C031-6401-5B82-10C89930A5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81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4A7C9-A749-D6B5-0CAB-7681F082F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8DD53D-D814-AAF3-0ED8-EC9D49FE1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D45601-4BD2-0D4E-762E-A44E18D16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0.5</a:t>
            </a:r>
            <a:r>
              <a:rPr lang="ko-KR" altLang="en-US" dirty="0" err="1"/>
              <a:t>보타</a:t>
            </a:r>
            <a:r>
              <a:rPr lang="ko-KR" altLang="en-US" dirty="0"/>
              <a:t> 크면 날리고 더 직관적인 </a:t>
            </a:r>
            <a:r>
              <a:rPr lang="en-US" altLang="ko-KR" dirty="0"/>
              <a:t>0, 1</a:t>
            </a:r>
            <a:r>
              <a:rPr lang="ko-KR" altLang="en-US" dirty="0"/>
              <a:t>사이에 </a:t>
            </a:r>
            <a:r>
              <a:rPr lang="en-US" altLang="ko-KR" dirty="0"/>
              <a:t>0~255 </a:t>
            </a:r>
            <a:r>
              <a:rPr lang="ko-KR" altLang="en-US" dirty="0"/>
              <a:t>수 배치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26FF1-4ECB-8844-0F6D-88C9C38A1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214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3EAF9-2DF0-0FBE-F1CC-3AD3BB51E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D65031-F079-3560-F5B8-B1D84C947E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3B4E7-9EF2-84BB-9E85-A56D8C9A5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연산은  </a:t>
            </a:r>
            <a:r>
              <a:rPr lang="en-US" altLang="ko-KR" dirty="0"/>
              <a:t>conv2</a:t>
            </a:r>
            <a:r>
              <a:rPr lang="ko-KR" altLang="en-US" dirty="0"/>
              <a:t>와 똑같음 다만 </a:t>
            </a:r>
            <a:r>
              <a:rPr lang="en-US" altLang="ko-KR" dirty="0"/>
              <a:t>conv2</a:t>
            </a:r>
            <a:r>
              <a:rPr lang="ko-KR" altLang="en-US" dirty="0"/>
              <a:t>에서는 </a:t>
            </a:r>
            <a:r>
              <a:rPr lang="en-US" altLang="ko-KR" dirty="0"/>
              <a:t>16</a:t>
            </a:r>
            <a:r>
              <a:rPr lang="ko-KR" altLang="en-US" dirty="0"/>
              <a:t>비트 </a:t>
            </a:r>
            <a:r>
              <a:rPr lang="en-US" altLang="ko-KR" dirty="0"/>
              <a:t>win</a:t>
            </a:r>
            <a:r>
              <a:rPr lang="ko-KR" altLang="en-US" dirty="0"/>
              <a:t>을 썼다면 여긴 </a:t>
            </a:r>
            <a:r>
              <a:rPr lang="en-US" altLang="ko-KR" dirty="0"/>
              <a:t>32 </a:t>
            </a:r>
            <a:r>
              <a:rPr lang="ko-KR" altLang="en-US" dirty="0" err="1"/>
              <a:t>비트씀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2C2064-D530-8961-B6D4-A2D92613E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158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DB848-C07C-B3B3-C437-BA198CA0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0922C8-6B0C-D4FE-A16D-2A8C4D47BA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7F5D02-97E9-418A-3879-EEF1C3BEA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연산은  </a:t>
            </a:r>
            <a:r>
              <a:rPr lang="en-US" altLang="ko-KR" dirty="0"/>
              <a:t>conv2</a:t>
            </a:r>
            <a:r>
              <a:rPr lang="ko-KR" altLang="en-US" dirty="0"/>
              <a:t>와 똑같음 다만 </a:t>
            </a:r>
            <a:r>
              <a:rPr lang="en-US" altLang="ko-KR" dirty="0"/>
              <a:t>conv2</a:t>
            </a:r>
            <a:r>
              <a:rPr lang="ko-KR" altLang="en-US" dirty="0"/>
              <a:t>에서는 </a:t>
            </a:r>
            <a:r>
              <a:rPr lang="en-US" altLang="ko-KR" dirty="0"/>
              <a:t>16</a:t>
            </a:r>
            <a:r>
              <a:rPr lang="ko-KR" altLang="en-US" dirty="0"/>
              <a:t>비트 </a:t>
            </a:r>
            <a:r>
              <a:rPr lang="en-US" altLang="ko-KR" dirty="0"/>
              <a:t>win</a:t>
            </a:r>
            <a:r>
              <a:rPr lang="ko-KR" altLang="en-US" dirty="0"/>
              <a:t>을 썼다면 여긴 </a:t>
            </a:r>
            <a:r>
              <a:rPr lang="en-US" altLang="ko-KR" dirty="0"/>
              <a:t>32 </a:t>
            </a:r>
            <a:r>
              <a:rPr lang="ko-KR" altLang="en-US" dirty="0" err="1"/>
              <a:t>비트씀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E785B7-AFD0-856D-45AA-9D1127ACB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21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23AB7-517C-D3E0-AF7C-C129D69C0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EE87C3-DFD6-BEE9-DB54-85D27BDA27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E60AC9-D624-FC57-0DDB-1F0676A75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연산은  </a:t>
            </a:r>
            <a:r>
              <a:rPr lang="en-US" altLang="ko-KR" dirty="0"/>
              <a:t>conv2</a:t>
            </a:r>
            <a:r>
              <a:rPr lang="ko-KR" altLang="en-US" dirty="0"/>
              <a:t>와 똑같음 다만 </a:t>
            </a:r>
            <a:r>
              <a:rPr lang="en-US" altLang="ko-KR" dirty="0"/>
              <a:t>conv2</a:t>
            </a:r>
            <a:r>
              <a:rPr lang="ko-KR" altLang="en-US" dirty="0"/>
              <a:t>에서는 </a:t>
            </a:r>
            <a:r>
              <a:rPr lang="en-US" altLang="ko-KR" dirty="0"/>
              <a:t>16</a:t>
            </a:r>
            <a:r>
              <a:rPr lang="ko-KR" altLang="en-US" dirty="0"/>
              <a:t>비트 </a:t>
            </a:r>
            <a:r>
              <a:rPr lang="en-US" altLang="ko-KR" dirty="0"/>
              <a:t>win</a:t>
            </a:r>
            <a:r>
              <a:rPr lang="ko-KR" altLang="en-US" dirty="0"/>
              <a:t>을 썼다면 여긴 </a:t>
            </a:r>
            <a:r>
              <a:rPr lang="en-US" altLang="ko-KR" dirty="0"/>
              <a:t>32 </a:t>
            </a:r>
            <a:r>
              <a:rPr lang="ko-KR" altLang="en-US" dirty="0" err="1"/>
              <a:t>비트씀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1E7A67-CC05-BF09-4961-7A60803316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885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FB16B-0EBF-7FEF-A2F1-76588C0A1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758789-DEC4-2D6B-9677-8B9E3EA90E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2EB100-0C6C-480C-1B53-496FFF374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Pooling</a:t>
            </a:r>
            <a:r>
              <a:rPr lang="ko-KR" altLang="en-US" dirty="0"/>
              <a:t> 기법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438284-8365-EC86-7750-263C02688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220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FD25F-7F2F-B726-C0A4-763277B94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CEC77F-2973-8A34-C99F-BC51B4B9E9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46035A-3B3D-E798-FB9A-25271D9CF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D5E410-8384-EBFE-A998-957353CAA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87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67814-3E28-57B0-1EB1-A399E03B5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ACB704-060E-6997-B1B3-7C55709B3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678D68-D7BF-ED04-274A-745A2373C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283929-B735-AB6F-0A17-1EB746E6A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40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1F12B-FB31-D21C-193E-B5323CEB2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16EB70-BADD-17F7-78FA-BC6BF0281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77DBF6-F34C-E28A-5ADE-0D5BF5248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값 구별 한 것을 </a:t>
            </a:r>
            <a:r>
              <a:rPr lang="en-US" altLang="ko-KR" dirty="0"/>
              <a:t>data out</a:t>
            </a:r>
            <a:r>
              <a:rPr lang="ko-KR" altLang="en-US" dirty="0"/>
              <a:t>에 넘겨줌</a:t>
            </a:r>
            <a:r>
              <a:rPr lang="en-US" altLang="ko-KR" dirty="0"/>
              <a:t>. dataflow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A02FE4-8789-FE7D-C59A-579E11481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329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A7273-6622-80FD-01FC-93C310E00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8FAE33-4150-6005-5497-909B459AFA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378289-7F61-87AB-DE01-5D9238550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값 구별 한 것을 </a:t>
            </a:r>
            <a:r>
              <a:rPr lang="en-US" altLang="ko-KR" dirty="0"/>
              <a:t>data out</a:t>
            </a:r>
            <a:r>
              <a:rPr lang="ko-KR" altLang="en-US" dirty="0"/>
              <a:t>에 넘겨줌</a:t>
            </a:r>
            <a:r>
              <a:rPr lang="en-US" altLang="ko-KR" dirty="0"/>
              <a:t>. dataflow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D14BB-637D-4A72-9195-950DE98C6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68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96F3F-5ED3-A974-D430-A49105F7F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EF5F8A-C90E-85E5-3107-C85E00D703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10EFFE-95CA-E4A5-D619-B7045C650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값 구별 한 것을 </a:t>
            </a:r>
            <a:r>
              <a:rPr lang="en-US" altLang="ko-KR" dirty="0"/>
              <a:t>data out</a:t>
            </a:r>
            <a:r>
              <a:rPr lang="ko-KR" altLang="en-US" dirty="0"/>
              <a:t>에 넘겨줌</a:t>
            </a:r>
            <a:r>
              <a:rPr lang="en-US" altLang="ko-KR" dirty="0"/>
              <a:t>. dataflow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3FAB6-70CF-83DB-CF17-3CA07E0512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987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E43DC-294A-6468-6AD9-B77503C38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D3FFE-1664-4E60-B337-7A73A68E6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D1ABAE-50D4-E32D-A248-0C3731C83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값 구별 한 것을 </a:t>
            </a:r>
            <a:r>
              <a:rPr lang="en-US" altLang="ko-KR" dirty="0"/>
              <a:t>data out</a:t>
            </a:r>
            <a:r>
              <a:rPr lang="ko-KR" altLang="en-US" dirty="0"/>
              <a:t>에 넘겨줌</a:t>
            </a:r>
            <a:r>
              <a:rPr lang="en-US" altLang="ko-KR" dirty="0"/>
              <a:t>. dataflow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937068-1C7C-3CBA-C656-74C02E125B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010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D569D-91AB-3E82-C9AB-11F41507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64F0DF-825B-1120-1370-7124048A9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AA32E1-D7B9-6EBB-4B28-1ED338B11F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0.5</a:t>
            </a:r>
            <a:r>
              <a:rPr lang="ko-KR" altLang="en-US" dirty="0" err="1"/>
              <a:t>보타</a:t>
            </a:r>
            <a:r>
              <a:rPr lang="ko-KR" altLang="en-US" dirty="0"/>
              <a:t> 크면 날리고 더 직관적인 </a:t>
            </a:r>
            <a:r>
              <a:rPr lang="en-US" altLang="ko-KR" dirty="0"/>
              <a:t>0, 1</a:t>
            </a:r>
            <a:r>
              <a:rPr lang="ko-KR" altLang="en-US" dirty="0"/>
              <a:t>사이에 </a:t>
            </a:r>
            <a:r>
              <a:rPr lang="en-US" altLang="ko-KR" dirty="0"/>
              <a:t>0~255 </a:t>
            </a:r>
            <a:r>
              <a:rPr lang="ko-KR" altLang="en-US" dirty="0"/>
              <a:t>수 배치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8A771F-AE78-3A69-584D-CA5B92C3A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8011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2588B-31E2-CD0D-45C6-119FFF93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0BD13A-EE1B-F743-B822-8E4078804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61FC41-2781-9493-34F1-A1A5C4565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값 구별 한 것을 </a:t>
            </a:r>
            <a:r>
              <a:rPr lang="en-US" altLang="ko-KR" dirty="0"/>
              <a:t>data out</a:t>
            </a:r>
            <a:r>
              <a:rPr lang="ko-KR" altLang="en-US" dirty="0"/>
              <a:t>에 넘겨줌</a:t>
            </a:r>
            <a:r>
              <a:rPr lang="en-US" altLang="ko-KR" dirty="0"/>
              <a:t>. dataflow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56F01D-2CD0-8C15-A547-4AF311349C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4679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EDCF-8E88-873B-DBC2-14EE70A02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2EFADE-1205-7C23-2802-01681D16C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E19642-B384-86A6-17FA-E36D1C7B4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값 구별 한 것을 </a:t>
            </a:r>
            <a:r>
              <a:rPr lang="en-US" altLang="ko-KR" dirty="0"/>
              <a:t>data out</a:t>
            </a:r>
            <a:r>
              <a:rPr lang="ko-KR" altLang="en-US" dirty="0"/>
              <a:t>에 넘겨줌</a:t>
            </a:r>
            <a:r>
              <a:rPr lang="en-US" altLang="ko-KR" dirty="0"/>
              <a:t>. dataflow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404CD7-7E1C-17CA-B092-4F3477D83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594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7E212-A0DD-1313-F367-1353DFB7E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D7D9C1-039B-B89D-DC57-D85799FDD7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1516A4-C13A-92EB-5022-E38DC1EB0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값 구별 한 것을 </a:t>
            </a:r>
            <a:r>
              <a:rPr lang="en-US" altLang="ko-KR" dirty="0"/>
              <a:t>data out</a:t>
            </a:r>
            <a:r>
              <a:rPr lang="ko-KR" altLang="en-US" dirty="0"/>
              <a:t>에 넘겨줌</a:t>
            </a:r>
            <a:r>
              <a:rPr lang="en-US" altLang="ko-KR" dirty="0"/>
              <a:t>. dataflow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C689F3-467D-26F6-E85A-3EE8E8F1B8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8307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29E65-D0DC-3F81-1E82-77C48D45E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BFB517-D17E-98C3-0124-4F66A0232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6C0D8-80CD-F2CA-ECED-4527B2F02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값 구별 한 것을 </a:t>
            </a:r>
            <a:r>
              <a:rPr lang="en-US" altLang="ko-KR" dirty="0"/>
              <a:t>data out</a:t>
            </a:r>
            <a:r>
              <a:rPr lang="ko-KR" altLang="en-US" dirty="0"/>
              <a:t>에 넘겨줌</a:t>
            </a:r>
            <a:r>
              <a:rPr lang="en-US" altLang="ko-KR" dirty="0"/>
              <a:t>. dataflow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FA3F0F-42C3-297D-CF8A-739521E8DE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3354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213E5-2929-F60E-40D5-2CA82302B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763D6F-FFB2-01BA-12D6-D2F4B5497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77E3BE-E73E-CC9D-2CB4-22239C9E6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Pragma </a:t>
            </a:r>
            <a:r>
              <a:rPr lang="ko-KR" altLang="en-US" dirty="0"/>
              <a:t>최대한 써서 아끼려고 했지만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다른거는</a:t>
            </a:r>
            <a:r>
              <a:rPr lang="ko-KR" altLang="en-US" dirty="0"/>
              <a:t> 안 줄고</a:t>
            </a:r>
            <a:r>
              <a:rPr lang="en-US" altLang="ko-KR" dirty="0"/>
              <a:t>, \</a:t>
            </a:r>
            <a:r>
              <a:rPr lang="ko-KR" altLang="en-US" dirty="0" err="1"/>
              <a:t>안터지게</a:t>
            </a:r>
            <a:r>
              <a:rPr lang="ko-KR" altLang="en-US" dirty="0"/>
              <a:t> 만든 가장 좋은 결과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BBD4E5-8C0E-904A-3529-B9672A1A8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4509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83EE4-CD4B-407D-3F4D-D75D7ACD2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6FB9F9-3607-6334-7D52-25C18BD44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0062A8-ADDF-2574-8B35-60B307D88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Pragma </a:t>
            </a:r>
            <a:r>
              <a:rPr lang="ko-KR" altLang="en-US" dirty="0"/>
              <a:t>최대한 써서 아끼려고 했지만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다른거는</a:t>
            </a:r>
            <a:r>
              <a:rPr lang="ko-KR" altLang="en-US" dirty="0"/>
              <a:t> 안 줄고</a:t>
            </a:r>
            <a:r>
              <a:rPr lang="en-US" altLang="ko-KR" dirty="0"/>
              <a:t>, \</a:t>
            </a:r>
            <a:r>
              <a:rPr lang="ko-KR" altLang="en-US" dirty="0" err="1"/>
              <a:t>안터지게</a:t>
            </a:r>
            <a:r>
              <a:rPr lang="ko-KR" altLang="en-US" dirty="0"/>
              <a:t> 만든 가장 좋은 결과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DA266-C789-2BA8-04F9-EF8B0E734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3176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4D3B2-A34C-2B32-1044-ECDB6FDF1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0D9BDA-2B48-9101-0E3E-7F5DBB8B77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8CEEC9-F4D3-C57F-0A2B-AA3D03D5D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Pragma </a:t>
            </a:r>
            <a:r>
              <a:rPr lang="ko-KR" altLang="en-US" dirty="0"/>
              <a:t>최대한 써서 아끼려고 했지만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다른거는</a:t>
            </a:r>
            <a:r>
              <a:rPr lang="ko-KR" altLang="en-US" dirty="0"/>
              <a:t> 안 줄고</a:t>
            </a:r>
            <a:r>
              <a:rPr lang="en-US" altLang="ko-KR" dirty="0"/>
              <a:t>, \</a:t>
            </a:r>
            <a:r>
              <a:rPr lang="ko-KR" altLang="en-US" dirty="0" err="1"/>
              <a:t>안터지게</a:t>
            </a:r>
            <a:r>
              <a:rPr lang="ko-KR" altLang="en-US" dirty="0"/>
              <a:t> 만든 가장 좋은 결과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83AD6F-67D9-99A9-466B-F966EC9E3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9409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29C61-7529-8717-6271-CE7143521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612FFA-49F0-506D-04E3-5C14661B2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7A1CD2-1A77-BE89-DBBB-E66831ADE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78D020-372A-AB10-B333-AC4680654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051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D44ED-51C4-7B3B-77B7-50801519B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2A7830-090C-EEF3-4B50-BC704E72D6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1B4259-6DE2-1A77-E705-1959D1701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0.5</a:t>
            </a:r>
            <a:r>
              <a:rPr lang="ko-KR" altLang="en-US" dirty="0" err="1"/>
              <a:t>보타</a:t>
            </a:r>
            <a:r>
              <a:rPr lang="ko-KR" altLang="en-US" dirty="0"/>
              <a:t> 크면 날리고 더 직관적인 </a:t>
            </a:r>
            <a:r>
              <a:rPr lang="en-US" altLang="ko-KR" dirty="0"/>
              <a:t>0, 1</a:t>
            </a:r>
            <a:r>
              <a:rPr lang="ko-KR" altLang="en-US" dirty="0"/>
              <a:t>사이에 </a:t>
            </a:r>
            <a:r>
              <a:rPr lang="en-US" altLang="ko-KR" dirty="0"/>
              <a:t>0~255 </a:t>
            </a:r>
            <a:r>
              <a:rPr lang="ko-KR" altLang="en-US" dirty="0"/>
              <a:t>수 배치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9C8C8-758A-7280-A9C4-5D91A0CBA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108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E68DD-B5B1-D17A-D56F-CB3BBE47E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3543D3-147C-E3C7-6573-4EED807DAD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51A94C-9C60-DD46-4801-A55E6E633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메모리 적게 쓸라고 스트림 </a:t>
            </a:r>
            <a:r>
              <a:rPr lang="en-US" altLang="ko-KR" dirty="0"/>
              <a:t>-&gt; </a:t>
            </a:r>
            <a:r>
              <a:rPr lang="ko-KR" altLang="en-US" dirty="0"/>
              <a:t>메모리 재사용할 수 있는 효율성 높은 </a:t>
            </a:r>
            <a:r>
              <a:rPr lang="ko-KR" altLang="en-US" dirty="0" err="1"/>
              <a:t>타일링</a:t>
            </a:r>
            <a:r>
              <a:rPr lang="ko-KR" altLang="en-US" dirty="0"/>
              <a:t> 시도</a:t>
            </a:r>
            <a:r>
              <a:rPr lang="en-US" altLang="ko-KR" dirty="0"/>
              <a:t>, but </a:t>
            </a:r>
            <a:r>
              <a:rPr lang="ko-KR" altLang="en-US" dirty="0"/>
              <a:t>경계면 훑느라 </a:t>
            </a:r>
            <a:r>
              <a:rPr lang="en-US" altLang="ko-KR" dirty="0"/>
              <a:t>conv1</a:t>
            </a:r>
            <a:r>
              <a:rPr lang="ko-KR" altLang="en-US" dirty="0"/>
              <a:t>만 쓰는데 리소스 소모가 너무 심함</a:t>
            </a:r>
            <a:r>
              <a:rPr lang="en-US" altLang="ko-KR" dirty="0"/>
              <a:t>. </a:t>
            </a:r>
            <a:r>
              <a:rPr lang="ko-KR" altLang="en-US" dirty="0"/>
              <a:t>나중에 </a:t>
            </a:r>
            <a:r>
              <a:rPr lang="en-US" altLang="ko-KR" dirty="0" err="1"/>
              <a:t>pipelin</a:t>
            </a:r>
            <a:r>
              <a:rPr lang="ko-KR" altLang="en-US" dirty="0"/>
              <a:t>을 강하게 줄 계획을 하고 있어 리소스는 아끼는 방향으로 하고 채널 병렬화  </a:t>
            </a:r>
            <a:r>
              <a:rPr lang="en-US" altLang="ko-KR" dirty="0"/>
              <a:t>im2col</a:t>
            </a:r>
            <a:r>
              <a:rPr lang="ko-KR" altLang="en-US" dirty="0"/>
              <a:t>에서 아이디어를 </a:t>
            </a:r>
            <a:r>
              <a:rPr lang="ko-KR" altLang="en-US" dirty="0" err="1"/>
              <a:t>따옴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F3B4A7-BC87-1C46-5D73-B20598B17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901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85F76-F67F-6053-0846-214C7036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23790D-C869-AB24-6AB4-284643F2BC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8B74A7-326D-1070-DFA9-7BBA613E6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Win </a:t>
            </a:r>
            <a:r>
              <a:rPr lang="ko-KR" altLang="en-US" dirty="0"/>
              <a:t>병렬화 시도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conv2</a:t>
            </a:r>
            <a:r>
              <a:rPr lang="ko-KR" altLang="en-US" dirty="0"/>
              <a:t>만 시도했음에도 리소스가 너무 많이 사용되는 모습을 보임</a:t>
            </a:r>
            <a:r>
              <a:rPr lang="en-US" altLang="ko-KR" dirty="0"/>
              <a:t>. </a:t>
            </a:r>
            <a:r>
              <a:rPr lang="ko-KR" altLang="en-US" dirty="0"/>
              <a:t>계획과 다르다고 생각하여 이를 포기하고 </a:t>
            </a:r>
            <a:r>
              <a:rPr lang="en-US" altLang="ko-KR" dirty="0"/>
              <a:t>pragma </a:t>
            </a:r>
            <a:r>
              <a:rPr lang="ko-KR" altLang="en-US" dirty="0"/>
              <a:t>집중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FFFAE3-9CAD-5855-C1B1-AD60AE131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14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DA615-9E7D-6703-EDF6-E671B56B2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0394B9-EAD9-E20B-7F9C-6404201F3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1678AE-56C6-624D-F6D7-B529AA6F8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2E1D37-22FD-7B9A-5508-7B4B0F8B2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683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5E9CC-06EF-B83F-33CC-B4690E35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427F15-8E7D-9FFE-7D1E-9198E2DC2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BA012D-52CF-0C85-236C-9334B5034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EFB425-8341-0B7A-09C4-E7CEC613D2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527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B4E34-37C6-B9FB-A180-E7B6202E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21D299-1BA9-914A-29B4-A5BEC46DE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204D31-521E-D24F-88DB-7BB4464D5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D58A8E-9622-9E7A-6602-A32CEB5AF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F5E45-BD31-4000-A0A4-622CC8CE9D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71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2025-06-11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948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2025-06-11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19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2025-06-11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97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2025-06-11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8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2025-06-11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96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2025-06-11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92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2025-06-11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584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2025-06-11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606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2025-06-11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891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2025-06-11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913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2025-06-11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522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826B7-21E3-C947-B317-9E30A7CD80BA}" type="datetimeFigureOut">
              <a:rPr kumimoji="1" lang="ko-KR" altLang="en-US" smtClean="0"/>
              <a:t>2025-06-11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175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gi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4.emf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2413" cy="13715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066800"/>
            <a:ext cx="2133600" cy="21336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777059" y="4344051"/>
            <a:ext cx="360066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6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Presentation</a:t>
            </a:r>
            <a:endParaRPr kumimoji="1" lang="ko-KR" altLang="en-US" sz="46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978227" y="5115134"/>
            <a:ext cx="2568895" cy="58272"/>
          </a:xfrm>
          <a:prstGeom prst="rect">
            <a:avLst/>
          </a:prstGeom>
          <a:solidFill>
            <a:srgbClr val="43C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874596" y="5237722"/>
            <a:ext cx="23855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2025.06.11</a:t>
            </a:r>
            <a:endParaRPr kumimoji="1" lang="ko-KR" altLang="en-US" sz="3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1033752" y="11864669"/>
            <a:ext cx="13325074" cy="45719"/>
          </a:xfrm>
          <a:prstGeom prst="rect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78227" y="11091148"/>
            <a:ext cx="6983744" cy="78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4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Regular" charset="-127"/>
              </a:rPr>
              <a:t>d, da, </a:t>
            </a:r>
            <a:r>
              <a:rPr lang="en-US" altLang="ko-KR" sz="440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Regular" charset="-127"/>
              </a:rPr>
              <a:t>dadad</a:t>
            </a:r>
            <a:endParaRPr lang="ko-KR" altLang="en-US" sz="440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Regular" charset="-127"/>
            </a:endParaRPr>
          </a:p>
        </p:txBody>
      </p:sp>
      <p:sp>
        <p:nvSpPr>
          <p:cNvPr id="2" name="텍스트 상자 6">
            <a:extLst>
              <a:ext uri="{FF2B5EF4-FFF2-40B4-BE49-F238E27FC236}">
                <a16:creationId xmlns:a16="http://schemas.microsoft.com/office/drawing/2014/main" id="{AE6C6F46-703B-0E50-38AB-7BA998DBBC45}"/>
              </a:ext>
            </a:extLst>
          </p:cNvPr>
          <p:cNvSpPr txBox="1"/>
          <p:nvPr/>
        </p:nvSpPr>
        <p:spPr>
          <a:xfrm>
            <a:off x="777059" y="7405433"/>
            <a:ext cx="111770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Tensor Processor Design </a:t>
            </a:r>
          </a:p>
          <a:p>
            <a:r>
              <a:rPr lang="en-US" altLang="ko-KR" sz="4800" b="1" dirty="0"/>
              <a:t>		for Image Recognition</a:t>
            </a:r>
            <a:endParaRPr kumimoji="1" lang="ko-KR" altLang="en-US" sz="46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3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52DF-1D37-12C4-D9F0-2CADC0A0F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97BEBD-BB1A-B126-F8DF-574987B1BDBC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Input packing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5467352E-F5A0-A278-8F7B-F02F9EFFD5A7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BD98B9D2-C8FD-E685-2E1A-FFD05CCAEE26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EAC1F94-99C0-CDA4-126D-F6A15AE39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CB47D5F-438A-7B1E-6991-6E5CF2490AEE}"/>
              </a:ext>
            </a:extLst>
          </p:cNvPr>
          <p:cNvGrpSpPr/>
          <p:nvPr/>
        </p:nvGrpSpPr>
        <p:grpSpPr>
          <a:xfrm>
            <a:off x="-71775" y="-168663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89D936-5650-5A7A-6BBC-E6562B227FBC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3249FB69-3F22-57CF-D366-53994F6A8478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B63B9DA-F1AA-D632-2D85-A047E69EB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 descr="텍스트, 도표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96D2B1-4B9A-6BCA-9B0F-02A69C051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891" y="2177140"/>
            <a:ext cx="18481079" cy="901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51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ED2D6-E5C3-265D-2A4F-D70557C00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81A9A5-D859-350D-CA09-C4A1B2F434C7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Weight packing(Conv)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71738A38-C373-9451-1BA0-E4BED6A9BC0F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3B7FB60-8870-E9A1-0A06-CB0A44EFF415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06B8432-2F1F-14E5-D836-2AAF54D65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07DD454-D5AB-100C-916A-EC5C08B6451E}"/>
              </a:ext>
            </a:extLst>
          </p:cNvPr>
          <p:cNvGrpSpPr/>
          <p:nvPr/>
        </p:nvGrpSpPr>
        <p:grpSpPr>
          <a:xfrm>
            <a:off x="-71775" y="-168663"/>
            <a:ext cx="24382413" cy="1855429"/>
            <a:chOff x="-1" y="-1"/>
            <a:chExt cx="24382413" cy="185542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BFD1F06-C00A-63C5-4B62-50D3D8FA152A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AF89EC65-E5EA-CD7A-C8FD-5E40B6126D96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F9E6EB4-EC73-EB4A-0C47-73C3E7304CD6}"/>
                </a:ext>
              </a:extLst>
            </p:cNvPr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10</a:t>
              </a:r>
              <a:endPara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E241DE9-C31E-39D0-B511-9D4A1379A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4" name="그림 3" descr="텍스트, 폐기물 컨테이너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0659C4-F5C3-9C65-E9D7-EFC29E7D2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589" y="2456836"/>
            <a:ext cx="16909235" cy="88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00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4369D-79F4-1626-BD18-B9A226DFE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473700-1084-D062-1FE1-A64ACBFA8104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Output packing (Conv)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EAC08B52-1A9A-DF68-EF1A-CFCC16C355EC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4786474-2410-7A89-8D83-911C2FF69F95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DE50B50-496F-EB00-8AA5-13CBDB6DA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8585538-53BE-DC69-B3C8-93B35CC0F1E0}"/>
              </a:ext>
            </a:extLst>
          </p:cNvPr>
          <p:cNvGrpSpPr/>
          <p:nvPr/>
        </p:nvGrpSpPr>
        <p:grpSpPr>
          <a:xfrm>
            <a:off x="-71775" y="-168663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1B06A4C-A939-5A5C-BA8E-F08FAC9F6FC8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ADE21C55-D846-D07A-2BA4-536CBB532381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6D5F9B6-EE19-9382-84F5-931DC8BF6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4" name="그림 3" descr="도표, 평면도, 스크린샷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82579C-F7F2-947D-16D0-5D5A7775C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326" y="2318704"/>
            <a:ext cx="16737761" cy="90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2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C69A7-06C1-A892-C852-A77193775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CAC6BA-BF12-E7AA-A04F-4785BB37B341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Using Sliding Window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69B51A54-4BB1-A6C2-8CA1-E8DEF8FC5881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9B3ED26-40EE-F373-66FE-EC18D7DB3FA2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DD8A4B0-DFB6-1846-0B78-6BB8CBE90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05861CB-2520-D5DD-1273-EE12C18D34CA}"/>
              </a:ext>
            </a:extLst>
          </p:cNvPr>
          <p:cNvGrpSpPr/>
          <p:nvPr/>
        </p:nvGrpSpPr>
        <p:grpSpPr>
          <a:xfrm>
            <a:off x="-71775" y="-168663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1E11E2-CED2-2770-75B9-1E7058B0C5E6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387E62A6-86D4-D961-DFC9-9E1789C5B752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F20752C-3509-FEAF-3A30-CFAD74A39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 descr="도표, 텍스트, 평면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897EB5-0F35-8D9C-71EB-D79463F6E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310" y="3036136"/>
            <a:ext cx="14441915" cy="726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47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98CDA-9DCF-6495-20B7-F01A823AA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A730D8-E0C4-3428-C01D-9212291D9722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Dataflow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321E1D8B-E7B1-9B95-14DF-3B6584BDE969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6C221636-85A0-AEDF-4DED-FE5D312D2128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6C6BFA3-7DAC-0378-ED8A-C1C0F481F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5399FC7-24D4-E286-893E-40AB96C09B34}"/>
              </a:ext>
            </a:extLst>
          </p:cNvPr>
          <p:cNvGrpSpPr/>
          <p:nvPr/>
        </p:nvGrpSpPr>
        <p:grpSpPr>
          <a:xfrm>
            <a:off x="-71775" y="-168663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FE80B1-6DF0-39BE-D27A-EA4D24707437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49820889-4DA3-8BF1-EFFC-45F11BC59678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6CBE254-6601-0AC2-F292-73E446A35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4" name="그림 3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F68E12-47A2-06EC-6323-42A84F422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697" y="2413967"/>
            <a:ext cx="16966393" cy="888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18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6B86B-DC37-0D45-523D-DF7733030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0C2472-0B4D-D0C3-A4AB-7618282F8CC7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HLS code conv1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5C94DACA-9819-59FD-F649-6E2892590727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B2979035-8BE1-4DC7-B7FD-4EF97100F886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C1F7EBE-B1F3-BC76-0796-473933CB1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C59B907-B115-7F82-F17C-F9E4091DEE45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3EFAAA-9537-0986-D2AA-137A4F1675B3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0D859EB1-07C6-F650-5746-C61494009338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DACAC3F-CE22-ECBF-37A2-B1912821E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2" name="그림 1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07F109-6350-6509-73B5-0FA871DD68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58" y="2894232"/>
            <a:ext cx="10294247" cy="79275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05AFB2-7747-07A0-6F84-7DECF6038042}"/>
              </a:ext>
            </a:extLst>
          </p:cNvPr>
          <p:cNvSpPr txBox="1"/>
          <p:nvPr/>
        </p:nvSpPr>
        <p:spPr>
          <a:xfrm>
            <a:off x="14079415" y="4660891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Why not partition the </a:t>
            </a:r>
            <a:r>
              <a:rPr lang="en-US" altLang="ko-KR" dirty="0">
                <a:ea typeface="나눔고딕" panose="020D0604000000000000" pitchFamily="50" charset="-127"/>
                <a:cs typeface="Nanum Gothic ExtraBold" charset="-127"/>
              </a:rPr>
              <a:t>Conv1w(weight)?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DE60F-9B5B-4077-F08D-9AEDEE8A9A47}"/>
              </a:ext>
            </a:extLst>
          </p:cNvPr>
          <p:cNvSpPr txBox="1"/>
          <p:nvPr/>
        </p:nvSpPr>
        <p:spPr>
          <a:xfrm>
            <a:off x="14079415" y="6758148"/>
            <a:ext cx="785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 from the stream every 32 iterations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433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B7B34-244C-F04E-1262-B921BE850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928F5C-FEA8-92E2-AD0E-DBF74A10761C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HLS code conv1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F5151ED1-D1EB-BDA9-182E-3DCEC96F0134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5C7303D-49CD-C9C8-7C1C-3F67A28E2DDF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F3A3737-AC6B-37EE-F136-485AA1C88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4995016-3C29-9C6C-6EE3-7FA684DAF1B5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5C463B6-33F8-1175-7CF6-54F66141BDCD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2DC72E5F-0B82-75BB-40A4-7E69DBB099F4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1149E38-E3A7-BE1A-DC20-4A96804D2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4" name="그림 3" descr="텍스트, 스크린샷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6463F6B-684F-8D63-57C6-E0F26E99E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745" y="3573301"/>
            <a:ext cx="15848562" cy="656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24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632BF-5C22-A4C7-3D69-C962EC97B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84060E-65D5-228C-9423-AD6E62BD0D45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HLS code conv1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718A11FF-1FD5-EEAC-93C2-1898885252C7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677E47E-303C-C1ED-CD8C-9B8EE560FB94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65A50FF-0625-C436-02A2-DF005662A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0BCAC54-D33A-98B5-0F66-F140F6328EEF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E5038AF-0886-19D9-6F0C-42BC82C4852F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FF856561-7B02-FA71-C9F7-0BFD1C967DD3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0528BA1-077F-2EF0-A9D8-ECE77122D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E4944E-38B3-94D9-BDEA-A40211A2EC2B}"/>
              </a:ext>
            </a:extLst>
          </p:cNvPr>
          <p:cNvSpPr txBox="1"/>
          <p:nvPr/>
        </p:nvSpPr>
        <p:spPr>
          <a:xfrm>
            <a:off x="14079415" y="4660891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Why unrolled it manually?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60762-C792-3E34-2701-EC07138EF6E9}"/>
              </a:ext>
            </a:extLst>
          </p:cNvPr>
          <p:cNvSpPr txBox="1"/>
          <p:nvPr/>
        </p:nvSpPr>
        <p:spPr>
          <a:xfrm>
            <a:off x="14079415" y="6758148"/>
            <a:ext cx="785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Due to pipeline of outer loop, </a:t>
            </a:r>
            <a:r>
              <a:rPr lang="en-US" altLang="ko-KR" dirty="0" err="1"/>
              <a:t>vivado</a:t>
            </a:r>
            <a:r>
              <a:rPr lang="en-US" altLang="ko-KR" dirty="0"/>
              <a:t> ignore the unroll pragma</a:t>
            </a:r>
            <a:endParaRPr lang="ko-KR" altLang="en-US" dirty="0"/>
          </a:p>
        </p:txBody>
      </p:sp>
      <p:pic>
        <p:nvPicPr>
          <p:cNvPr id="4" name="그림 3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B2A1EA-BEEA-8E42-7C2D-896898D97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75" y="2542321"/>
            <a:ext cx="6978593" cy="930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50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7FE14-E537-DDF4-5A9E-BFF7206F7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14BB37-13EC-D486-802B-44A12ED32ABE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HLS code conv2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5901DD62-502C-06AA-4C33-2F1D4281F20A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F86F463-3D12-E1FA-6AB2-5D1068B28324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0E7C9734-68B6-D391-4637-F750BEF43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E5B266B-777A-8EDB-207D-662FBBAB92F6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B9B181-4FFB-BA46-6A94-C79748049A8B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05A28686-E2BA-8579-42B8-96F008382150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6926C05-1E7A-8610-89FF-1D30162C2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1FEFBD4-0041-5462-E986-5FCEE0F4A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917" y="2722345"/>
            <a:ext cx="10858513" cy="8134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F1544-4CF2-6395-0102-74D79235C572}"/>
              </a:ext>
            </a:extLst>
          </p:cNvPr>
          <p:cNvSpPr txBox="1"/>
          <p:nvPr/>
        </p:nvSpPr>
        <p:spPr>
          <a:xfrm>
            <a:off x="14079415" y="4660891"/>
            <a:ext cx="8395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Why not partition the </a:t>
            </a:r>
            <a:r>
              <a:rPr lang="en-US" altLang="ko-KR" dirty="0">
                <a:ea typeface="나눔고딕" panose="020D0604000000000000" pitchFamily="50" charset="-127"/>
                <a:cs typeface="Nanum Gothic ExtraBold" charset="-127"/>
              </a:rPr>
              <a:t>Conv2w(weight) for all </a:t>
            </a:r>
            <a:r>
              <a:rPr lang="en-US" altLang="ko-KR" dirty="0" err="1">
                <a:ea typeface="나눔고딕" panose="020D0604000000000000" pitchFamily="50" charset="-127"/>
                <a:cs typeface="Nanum Gothic ExtraBold" charset="-127"/>
              </a:rPr>
              <a:t>dimsnsions</a:t>
            </a:r>
            <a:r>
              <a:rPr lang="en-US" altLang="ko-KR" dirty="0">
                <a:ea typeface="나눔고딕" panose="020D0604000000000000" pitchFamily="50" charset="-127"/>
                <a:cs typeface="Nanum Gothic ExtraBold" charset="-127"/>
              </a:rPr>
              <a:t>?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D7BC1-57FB-AA9E-E0AC-D556CE5273DD}"/>
              </a:ext>
            </a:extLst>
          </p:cNvPr>
          <p:cNvSpPr txBox="1"/>
          <p:nvPr/>
        </p:nvSpPr>
        <p:spPr>
          <a:xfrm>
            <a:off x="14001917" y="5984425"/>
            <a:ext cx="95086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Why II = 3?</a:t>
            </a: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ko-KR" dirty="0"/>
              <a:t>Decrease II in this cause memory over usage</a:t>
            </a: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ko-KR" dirty="0"/>
              <a:t>Since the dataflow is applied, the conv3 is dominant because it consumes the largest cycle. =&gt; Meaningless</a:t>
            </a: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ko-KR" dirty="0"/>
              <a:t>Setting this to 4 and reducing II in conv3 makes conv2 dominant and much latency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38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F544C-197A-B32C-90CA-3C3F2A318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40964E-CF86-5F26-4837-4AB8EA87C3B5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HLS code conv2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DE65A0B1-7610-CFDD-68A0-868543D6C39B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4DC4522-B189-8503-AFE3-09D161FB5E01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316741D-DECA-34FB-6F79-190BB1BFE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04EF2E4-3DFE-F771-1262-8C797E05AD6D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55C3600-4D9E-C820-1ABD-49AE272B19EC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7C676BCF-BB7D-504A-9553-CC5E90940DB5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2F0465A-3C86-46A0-26E4-5E930532F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6" name="그림 5" descr="텍스트, 스크린샷, 평행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57EBAA-B32C-73B8-2996-8762E4699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9" y="2890284"/>
            <a:ext cx="11250595" cy="793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57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0A05E-558F-A229-E4DE-9FF8947A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629128-DFA8-D15F-42BC-6691371E8851}"/>
              </a:ext>
            </a:extLst>
          </p:cNvPr>
          <p:cNvSpPr/>
          <p:nvPr/>
        </p:nvSpPr>
        <p:spPr>
          <a:xfrm>
            <a:off x="624236" y="1169982"/>
            <a:ext cx="11443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Quantize to </a:t>
            </a:r>
            <a:r>
              <a:rPr lang="en-US" altLang="ko-KR" sz="4800" b="1" spc="30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bnn</a:t>
            </a:r>
            <a:r>
              <a:rPr lang="en-US" altLang="ko-KR" sz="48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(training weights)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6D517D-2837-C918-82B5-C0B73D9474A4}"/>
              </a:ext>
            </a:extLst>
          </p:cNvPr>
          <p:cNvSpPr/>
          <p:nvPr/>
        </p:nvSpPr>
        <p:spPr>
          <a:xfrm>
            <a:off x="2634330" y="5431895"/>
            <a:ext cx="22114872" cy="584775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>
              <a:defRPr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- Set threshold = 0.5  -&gt; (0, 1)</a:t>
            </a:r>
            <a:endParaRPr lang="ko-KR" altLang="en-US" sz="3500" dirty="0"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D6131AD2-9EED-E891-0B27-D0132C13E645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B8CBEC03-6A98-19DB-C368-487219867FD7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E4B1D7D-F928-3093-2833-BDF041358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5B975D4-179B-D32A-DB5D-75A1C24D72CA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8620AA-EA12-8BC5-9923-3580EAE15911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B2FAFEF6-A924-B7B1-5EF3-BF82165FF6F8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7078C68-7868-C61F-DC75-91E6F7AC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AE8F4B-56A8-3B26-BDF0-5F1FAF1BE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542" y="2348282"/>
            <a:ext cx="6692008" cy="29585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93742A-BD29-CA47-0EE0-E343E8B3C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2543" y="6157917"/>
            <a:ext cx="6692007" cy="50367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D1F68E-9D12-5907-3B91-F0E1202A316D}"/>
              </a:ext>
            </a:extLst>
          </p:cNvPr>
          <p:cNvSpPr/>
          <p:nvPr/>
        </p:nvSpPr>
        <p:spPr>
          <a:xfrm>
            <a:off x="2634330" y="11444741"/>
            <a:ext cx="7920460" cy="584775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>
              <a:defRPr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- Use </a:t>
            </a:r>
            <a:r>
              <a:rPr lang="en-US" altLang="ko-KR" sz="3200" b="1" dirty="0" err="1">
                <a:highlight>
                  <a:srgbClr val="00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Binarytanh</a:t>
            </a:r>
            <a:r>
              <a:rPr lang="en-US" altLang="ko-KR" sz="3200" b="1" dirty="0">
                <a:highlight>
                  <a:srgbClr val="00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()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as a binarize function</a:t>
            </a:r>
            <a:endParaRPr lang="ko-KR" altLang="en-US" sz="3500" dirty="0"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27B0F46-312B-0078-DF81-7DE1FE70D2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9356" y="2282530"/>
            <a:ext cx="7133690" cy="524007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135DD6-287C-159F-FD86-6920AFFE03A7}"/>
              </a:ext>
            </a:extLst>
          </p:cNvPr>
          <p:cNvSpPr/>
          <p:nvPr/>
        </p:nvSpPr>
        <p:spPr>
          <a:xfrm>
            <a:off x="12390497" y="7843606"/>
            <a:ext cx="13163748" cy="584775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>
              <a:defRPr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- Epoch :          learning rate : </a:t>
            </a:r>
            <a:endParaRPr lang="ko-KR" altLang="en-US" sz="3500" dirty="0"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29D40C-C3CE-1446-40FB-7F7F8D1DA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07185" y="8617466"/>
            <a:ext cx="4472994" cy="34120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9870FF-949F-1596-7AB8-F73E21BE1917}"/>
              </a:ext>
            </a:extLst>
          </p:cNvPr>
          <p:cNvSpPr/>
          <p:nvPr/>
        </p:nvSpPr>
        <p:spPr>
          <a:xfrm>
            <a:off x="17827438" y="9166035"/>
            <a:ext cx="6044758" cy="1569660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>
              <a:buFontTx/>
              <a:buChar char="-"/>
              <a:defRPr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Binarize</a:t>
            </a:r>
          </a:p>
          <a:p>
            <a:pPr>
              <a:defRPr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X &gt; 0 -&gt; 1</a:t>
            </a:r>
          </a:p>
          <a:p>
            <a:pPr>
              <a:defRPr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X &lt;= 0 -&gt; -1</a:t>
            </a:r>
            <a:endParaRPr lang="ko-KR" altLang="en-US" sz="3500" dirty="0"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933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020B5-37A5-2E48-30A4-F6D90DDFB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B37327-FCCA-3CF3-E055-427372EF1AC6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HLS code conv2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A41EA23D-E3D5-C85A-50CB-84C3D1FCF19E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DE26619-F3E3-C79E-07E8-165C8FBECFEC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6BD7D18-AFFB-DBCF-2C7B-E069E5EAF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F7E8236-5B54-64B8-E72B-8D7318696119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2C8CE75-3A39-751B-0DF5-8670B3602EAE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A4EBE918-2E56-99D0-034B-EC9E91DE8B55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35C4977-2624-4B8D-65CE-262ECA158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26672EE-2C7C-6E8F-B53B-2DC3D20E0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575" y="2130179"/>
            <a:ext cx="9345213" cy="8889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439A70-B114-6498-B4B6-2A4B2FCFB5AF}"/>
              </a:ext>
            </a:extLst>
          </p:cNvPr>
          <p:cNvSpPr txBox="1"/>
          <p:nvPr/>
        </p:nvSpPr>
        <p:spPr>
          <a:xfrm>
            <a:off x="17045353" y="337968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 XNOR and </a:t>
            </a:r>
            <a:r>
              <a:rPr lang="en-US" altLang="ko-KR" dirty="0" err="1"/>
              <a:t>popcount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061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934ED-1AD4-26F1-ACAE-BE94E88B8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6F7637-5E4D-E53E-B1DC-5FFCA8FB684A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HLS code conv3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5AD3B2A9-876B-924E-5A7B-5756894B9DB4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9824D04-548E-FE2D-44AE-0F88B5E61AA2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B1A356A-9863-10AA-FA41-D87835F08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662BB99-0E67-9BDD-F76E-E99B02D6706E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5F1516-1B54-4401-2A5D-D94ECB2BA893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F8F5EE6E-5919-5DBE-FC73-9DDC530BB77B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506557C-D0E1-EC1C-F8BE-0D2AD779A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1DA9F7-3D17-C088-CF58-D61905379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6019" y="3162584"/>
            <a:ext cx="9770781" cy="7857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93F72-5FFE-F278-0B12-8BE879D68863}"/>
              </a:ext>
            </a:extLst>
          </p:cNvPr>
          <p:cNvSpPr txBox="1"/>
          <p:nvPr/>
        </p:nvSpPr>
        <p:spPr>
          <a:xfrm>
            <a:off x="15021024" y="5492236"/>
            <a:ext cx="9508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Why II = 4?</a:t>
            </a:r>
          </a:p>
        </p:txBody>
      </p:sp>
    </p:spTree>
    <p:extLst>
      <p:ext uri="{BB962C8B-B14F-4D97-AF65-F5344CB8AC3E}">
        <p14:creationId xmlns:p14="http://schemas.microsoft.com/office/powerpoint/2010/main" val="2124147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52A68-E172-0AA9-44A7-F9A43A8B1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AE8AE0-7AA3-1547-BAFA-A6BB27C469BA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HLS code conv3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2C85CFF9-CD75-58CD-F021-3E57D30F1D2B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0C83845-C4FD-D961-5552-8E584E9140B1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8FF08B0-DAD6-CE49-41DA-780ECA15C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AA70C7D-34A4-C688-E094-977F81D58A5D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A9FA4E1-A887-A050-464D-4C426F7A3528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FF33E7B2-7A26-CBFC-7232-4871639E2C6D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FC0EBC-774F-CD3D-5712-AF2D4C54B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74361-4992-FA22-7C5A-F95EE18BC2EB}"/>
              </a:ext>
            </a:extLst>
          </p:cNvPr>
          <p:cNvSpPr txBox="1"/>
          <p:nvPr/>
        </p:nvSpPr>
        <p:spPr>
          <a:xfrm>
            <a:off x="2881708" y="2953192"/>
            <a:ext cx="9508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Setting conv3 II = 3</a:t>
            </a:r>
          </a:p>
        </p:txBody>
      </p:sp>
      <p:pic>
        <p:nvPicPr>
          <p:cNvPr id="7" name="그림 6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54251A-2C0A-CE22-4DC5-A5DC6CE6C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567" y="4153879"/>
            <a:ext cx="8087854" cy="45726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E3971A3-FC2D-46A1-0955-4487420FE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8159" y="3873227"/>
            <a:ext cx="10774279" cy="59063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BB29D1-5B33-E2AB-B168-8812CF085E55}"/>
              </a:ext>
            </a:extLst>
          </p:cNvPr>
          <p:cNvSpPr txBox="1"/>
          <p:nvPr/>
        </p:nvSpPr>
        <p:spPr>
          <a:xfrm>
            <a:off x="11404385" y="2493175"/>
            <a:ext cx="9508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Setting conv2 II = 4 and conv3 II = 3</a:t>
            </a:r>
          </a:p>
        </p:txBody>
      </p:sp>
    </p:spTree>
    <p:extLst>
      <p:ext uri="{BB962C8B-B14F-4D97-AF65-F5344CB8AC3E}">
        <p14:creationId xmlns:p14="http://schemas.microsoft.com/office/powerpoint/2010/main" val="3104724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DDFB-CBB7-B05C-027F-C9BED4CA2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5B8342-08C9-3402-7966-899A010F8678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HLS code conv3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99320850-5C4A-656E-4480-77DAA063F6D9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E3F4B81-E04A-43B1-4011-6EDA6A434EBF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D3DBF6A-5F2B-628F-0282-ABF2B284C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AF7F181-DC5B-19F1-F757-1DD0D3291CA2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2CFCBFA-E7EE-235C-A195-D058CFAEA3B4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F1563AB7-5762-A001-52F8-22CC0E413CDC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1024A7A-85E2-1C18-B2FD-98A61BBF5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CD6C4D6-423F-43B4-F0E9-BB8FCCD08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589" y="2000979"/>
            <a:ext cx="9597231" cy="99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29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64240-FE2B-D95B-DAD9-2FECF2F93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A544F0-8E8C-7B66-5FBB-68AC02E88D7C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HLS code pooling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B6CA7C51-78A1-97B9-4897-9FA72AFF4D24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50EAB50-EEC4-76E0-52E1-4066D512D0C6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C01AD46-7FEE-2B32-AFB8-90F853495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322EA82-CB05-AA38-B3A1-37AEF4AAD970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79FAA75-6FB2-67AB-68CF-9C2854A43836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0D9E0D10-8ED3-7678-7D1C-57D745E42529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1D6C5C0-2D1E-8DF2-9A3D-5F6BD11AC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2" name="그림 1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19F257-AAE8-B4C3-FC07-85127AC5E0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099" y="3031343"/>
            <a:ext cx="11862716" cy="73502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EB4ECC-BFA9-7CFC-E5AC-1F16D7021974}"/>
              </a:ext>
            </a:extLst>
          </p:cNvPr>
          <p:cNvSpPr txBox="1"/>
          <p:nvPr/>
        </p:nvSpPr>
        <p:spPr>
          <a:xfrm>
            <a:off x="15462739" y="4857801"/>
            <a:ext cx="52871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When get average of 4 bits,</a:t>
            </a:r>
          </a:p>
          <a:p>
            <a:r>
              <a:rPr lang="en-US" altLang="ko-KR" dirty="0"/>
              <a:t>The result is binarized to 1 only if three or more is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8652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EBE15-386D-5288-6E95-7BE17E41F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674F0B-0245-3E6F-1F2E-E57BD20798AE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Output packing (Pooling)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FAB41D8C-0D9F-547C-BB2B-ED6CCE0A1463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BEB354CC-31F6-6964-F507-5DA2FCAFDB6C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FE559E7-6B60-7896-CE67-15374635D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C0D0931-0EF0-82A9-8CA6-7B81453EE115}"/>
              </a:ext>
            </a:extLst>
          </p:cNvPr>
          <p:cNvGrpSpPr/>
          <p:nvPr/>
        </p:nvGrpSpPr>
        <p:grpSpPr>
          <a:xfrm>
            <a:off x="-71775" y="-168663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41DD618-ADB1-FCE9-B5C9-29B8B76372EB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39F1DE9B-847D-9B1D-2D68-C8BCDB9517B3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4DB13AC-57FC-5357-1812-4FC024AB0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 descr="라인, 도표, 스크린샷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8C2C39-325C-017E-AB22-63EB7DC19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0140" y="3080810"/>
            <a:ext cx="18862132" cy="75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5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94B9E-C27B-A841-75FE-D77156CD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EFADCF-D651-3362-6193-94C6FF810F0A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Weight Packing(</a:t>
            </a:r>
            <a:r>
              <a:rPr lang="en-US" altLang="ko-KR" sz="4800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fcwT</a:t>
            </a: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)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C50ABB89-4B3A-6852-779D-9E9144661F19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7E7AF99-DEB4-7069-ECB4-8424363B4BE1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F1731B2-FACD-E078-0E27-CB3A491CC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EB8CF7B-B629-F4E0-FF41-D8B7EC8976F3}"/>
              </a:ext>
            </a:extLst>
          </p:cNvPr>
          <p:cNvGrpSpPr/>
          <p:nvPr/>
        </p:nvGrpSpPr>
        <p:grpSpPr>
          <a:xfrm>
            <a:off x="-71775" y="-168663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63A589B-B1CA-4B95-FD87-41B9F3828073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B8699DA7-634B-D9C8-7FD7-9EEED337C986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07DF894-B8CD-3AB0-D86F-121F3BD1E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4" name="그림 3" descr="도표, 텍스트, 평면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479F86-D593-8916-F35F-FD800DE25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691" y="3365756"/>
            <a:ext cx="12758602" cy="78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35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90479-6C47-FBDC-3541-3CA05C977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DD246C-2538-E8AA-F08B-4C1EC94E2866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HLS code fc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6CFB2162-EBC5-CD60-1FCD-67ED5D113940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2041F1C-DCFD-544F-48E7-E1A9028D6BD2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0C882BA2-F5B8-5226-54B6-3F24943A6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19416DD-3FA1-DCED-DC62-1AE7C8D4800E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1AFFE3C-E311-E3FC-50F6-EC0FCE28362B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5FD891E7-3CAE-C347-4FF8-1D924A4ADE26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B8E31A7-B99E-0418-F456-7F0754B45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E41D461-FA65-E0AD-C909-EEDABCDC5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568" y="2892766"/>
            <a:ext cx="9619480" cy="81270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3A654C-8B82-FFA5-9E42-2D3510D2E5EA}"/>
              </a:ext>
            </a:extLst>
          </p:cNvPr>
          <p:cNvSpPr txBox="1"/>
          <p:nvPr/>
        </p:nvSpPr>
        <p:spPr>
          <a:xfrm>
            <a:off x="14235578" y="3659209"/>
            <a:ext cx="9508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Why not unroll?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68EA5C4-6A0A-A57F-A9E8-595D4C4978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7206" y="5334002"/>
            <a:ext cx="12153395" cy="441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59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C3F6A-3004-19A4-C756-6BFCAA3F4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9D9565-4F72-0487-644D-F1066B575169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HLS code </a:t>
            </a:r>
            <a:r>
              <a:rPr lang="en-US" altLang="ko-KR" sz="4800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data_out</a:t>
            </a: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, network(top function)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B27FE30B-25A3-B10C-569A-1D0D0AAC139F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4127F-8AF1-9E3B-467F-F508E55562B0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2383FA9-2352-F262-6F04-98AA8155D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4CF786D-66F8-A3E7-D12D-8F14EA1FA8CD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225F80-EEBF-C638-3F5A-E21713AB440E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1E06E3B0-4C67-D02D-EBC7-3621FF3B46FB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5E980CD-95B7-FEDC-4208-E80FE9F37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CF5FD9-45BA-5796-0E52-C60582F4B071}"/>
              </a:ext>
            </a:extLst>
          </p:cNvPr>
          <p:cNvSpPr txBox="1"/>
          <p:nvPr/>
        </p:nvSpPr>
        <p:spPr>
          <a:xfrm>
            <a:off x="12314894" y="2688083"/>
            <a:ext cx="9508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Make sure to use DATAFLOW to overlap the layers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BF1BC7-6781-A694-AB34-C2C11CB24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4658" y="3608118"/>
            <a:ext cx="10660148" cy="78704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3ED793-6E43-80C3-FDB0-D3D3A04A5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17" y="4408060"/>
            <a:ext cx="10257082" cy="489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80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4ED57-53F5-81B1-E1FC-3F53E245C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BDBFA9-03BA-6D89-C737-C35BCF161634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 simulation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786D0A7C-1CD3-A890-EDBD-4B3F2D13703F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74A5EBF-AE03-A924-5279-A4794A087C0C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6F3DA3D-BB55-FF0A-4F67-F6F283E43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6342EE2-49F1-4462-F356-26E057B447FC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E4FB87F-00A2-8CF4-D2BF-40888D708691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C936C5DB-5B49-E861-6693-F0B6D1F31DA0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C6349AD-EE2E-EE78-0BCB-2EDB5EE1C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A3946B-6B16-2886-3648-6DC56D26DE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56" y="2567918"/>
            <a:ext cx="14098526" cy="7267741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0D9E71-8C01-DD37-6A78-3E899E1A88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154" y="2317835"/>
            <a:ext cx="13287154" cy="83286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13997-5138-7234-2356-AE8C0F49C535}"/>
              </a:ext>
            </a:extLst>
          </p:cNvPr>
          <p:cNvSpPr txBox="1"/>
          <p:nvPr/>
        </p:nvSpPr>
        <p:spPr>
          <a:xfrm>
            <a:off x="6170810" y="11189048"/>
            <a:ext cx="9508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Verify the result with python</a:t>
            </a:r>
          </a:p>
        </p:txBody>
      </p:sp>
    </p:spTree>
    <p:extLst>
      <p:ext uri="{BB962C8B-B14F-4D97-AF65-F5344CB8AC3E}">
        <p14:creationId xmlns:p14="http://schemas.microsoft.com/office/powerpoint/2010/main" val="735079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700F4-88FB-BB74-449A-2100628AF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FC1D6D-0838-D19B-9E79-183D1BB5BFB4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Quantize to </a:t>
            </a:r>
            <a:r>
              <a:rPr lang="en-US" altLang="ko-KR" sz="4800" b="1" spc="30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bnn</a:t>
            </a:r>
            <a:r>
              <a:rPr lang="en-US" altLang="ko-KR" sz="48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(</a:t>
            </a:r>
            <a:r>
              <a:rPr lang="en-US" altLang="ko-KR" sz="4800" b="1" spc="30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mnist_cnn</a:t>
            </a:r>
            <a:r>
              <a:rPr lang="en-US" altLang="ko-KR" sz="48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inference </a:t>
            </a:r>
            <a:r>
              <a:rPr lang="en-US" altLang="ko-KR" sz="4800" b="1" spc="30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bnn</a:t>
            </a:r>
            <a:r>
              <a:rPr lang="en-US" altLang="ko-KR" sz="48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)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144E2831-AA59-99F7-62F8-2AA90DBBC6FB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F11E1856-7881-0263-CF4F-5DD754CBF55E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7A7FE33-6EDA-4C4D-3C35-1C18695E2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0E016A2-CC47-F55D-DFBF-D4F763407710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1FAAE32-5DB7-DBE9-E738-DC4B750B16AF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53783F12-FABC-B86A-AE0B-56B8A3D66366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2980132-1A7C-A351-3E07-D9B9E7877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20E8F1E-D7F7-D74F-7B30-79075D8F4E35}"/>
              </a:ext>
            </a:extLst>
          </p:cNvPr>
          <p:cNvSpPr/>
          <p:nvPr/>
        </p:nvSpPr>
        <p:spPr>
          <a:xfrm>
            <a:off x="10563291" y="6520613"/>
            <a:ext cx="7920460" cy="1200329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>
              <a:defRPr/>
            </a:pPr>
            <a:r>
              <a:rPr lang="en-US" altLang="ko-KR" sz="3500" dirty="0">
                <a:ea typeface="나눔고딕" panose="020D0604000000000000" pitchFamily="50" charset="-127"/>
                <a:cs typeface="Nanum Gothic ExtraBold" charset="-127"/>
              </a:rPr>
              <a:t>- NO bias -&gt; </a:t>
            </a:r>
            <a:r>
              <a:rPr lang="en-US" altLang="ko-KR" dirty="0"/>
              <a:t>No significant impact in our   	   case</a:t>
            </a:r>
            <a:endParaRPr lang="ko-KR" altLang="en-US" sz="3500" dirty="0"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F1314-0E7D-ED76-3D5D-CC0BC6CF0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567" y="2722345"/>
            <a:ext cx="6694785" cy="67624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C0B808-36D6-CDDA-AD59-8401B5359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6133" y="2846025"/>
            <a:ext cx="8027618" cy="309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54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D1452-8165-1D19-9150-E93CDF29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04E6F7-5FC3-4CFB-D2DF-F55059FA2D3F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 synthesis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C840B253-FD8D-A9C1-8D9B-28A06EA4A0CD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4C73CB8-C6C1-1698-8EE1-64ED4FBC6594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BD17D80-E9E9-66AE-1C63-3954495CA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DF4E54B-6AAA-E226-FF28-F3A2AADAD80B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482191C-5789-9A26-7CBE-74A73746CC00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F1FB195C-E9AB-E64F-FA1F-4D3DD5D51A93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E342133-BDA4-7B70-3206-9A48DF5D2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88C420F-3223-907D-19CC-135C8B700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553" y="2620107"/>
            <a:ext cx="13892549" cy="68052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48E88A-6B3E-5D5E-4FAA-12B9BCEA7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2995" y="2596422"/>
            <a:ext cx="13941474" cy="6195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EF90FF-05DF-FF4D-7513-DF8972AA41EB}"/>
              </a:ext>
            </a:extLst>
          </p:cNvPr>
          <p:cNvSpPr txBox="1"/>
          <p:nvPr/>
        </p:nvSpPr>
        <p:spPr>
          <a:xfrm>
            <a:off x="2708031" y="9929446"/>
            <a:ext cx="17289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Estimated clock cycle is 8.705ns, latency is 12.534ms, BRAM usage is 83%, LUT usage is 85%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9833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9AFBB-BB47-38EC-C0FB-F797F34D7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990C41-1EE7-C7C9-B58D-8ADC6C2BE8FF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Top level diagram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5BC46F59-C205-4918-609B-AFA84087B0EB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4E843A7-D24B-37C5-6CFE-B32395E82721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814E9BD-916D-10EA-828C-EA145DD3F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D0A5CA1-2BD6-3CA5-7BD8-CB1D5A828360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79CEE1-D073-2BF6-66EF-3B0FBF4E46B1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A019E1E6-9D6E-6447-9BA2-A03AAB4D112B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3CC4C3A-AEEB-F91E-24AE-78F1D16A8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EF3C55-44C0-3B29-E8D7-3AF68BA23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966" y="2440990"/>
            <a:ext cx="20118737" cy="469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94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4C8B8-2D6E-758A-0A4F-81C9AB5A0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8F7413-BB37-A1EB-7108-73AF04939600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Implemented design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90C70196-97F3-4D4A-EC02-4BA2D4A10DA4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D1C2D94-87ED-6C8C-7295-ED3F3713B71F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0FEB755F-459F-42D1-FB4A-6DB8772E7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1343EFD-7278-A692-EAB9-33C4FFABD493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DAC8C8C-22F1-B146-AE2C-A4E988FE142C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E18F8B11-21F3-C6DC-2436-8C6FDA599642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C322450-2C5C-C2C6-7B26-7F1060EC7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2" name="그림 1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9B7C995-51F9-A415-7D7F-3571D43680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05" y="3200041"/>
            <a:ext cx="14419117" cy="664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64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33D74-0C87-4D0B-7A3B-233B7B56A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7FA954-74A9-3990-480F-3CD83FB30C79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Implemented design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807BA7FB-FB87-1BC3-2196-43996D029896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B8FA8DF-301C-74C6-DF9F-858A4DFE42E7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31E5969-A9EE-8477-63EE-2097FFB8A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D7A31E1-75F1-0821-E55E-5A7518F14095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C5CBD32-7568-A39B-FBC6-1DDF0814511B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FB104D99-B9DD-7E1B-B69F-597BBE79714E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8B541FE-D51D-74DD-CEB4-70AFF6937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 descr="텍스트, 폰트, 라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F24D79B-D017-8B57-64EA-AD3F3D9B10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82" y="2616837"/>
            <a:ext cx="15715194" cy="35377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CA9784-4E67-E1A4-8F64-322E1A26A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482" y="6593651"/>
            <a:ext cx="15298872" cy="478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01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B1EC2-7FD0-2456-3D22-ECBBF1612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ED7798-73F3-BC58-EEA3-2E9CDAB419AC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Runtime breakdown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DAF2215E-1FF4-32BD-7814-B26201835680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B8228A51-6226-70F4-AFD1-A516F478A87C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5E6A61F-8C61-D54F-82F7-59C8522FB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3B47CDF-ADA7-A636-0F49-081AD6E15824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CF5035E-5144-3EC9-9C18-4E6987212DE8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25C63B42-641B-0418-2BCE-0027A04253C5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7CF442A-9719-B57C-4245-830835195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84B304B-8A26-434E-37EB-F0106F345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142" y="2722345"/>
            <a:ext cx="15247279" cy="4754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297FA8-E9EC-E442-7816-D1DB01C5A1D1}"/>
              </a:ext>
            </a:extLst>
          </p:cNvPr>
          <p:cNvSpPr txBox="1"/>
          <p:nvPr/>
        </p:nvSpPr>
        <p:spPr>
          <a:xfrm>
            <a:off x="9974792" y="7772728"/>
            <a:ext cx="337592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Conv1: 15.54%</a:t>
            </a:r>
            <a:endParaRPr lang="ko-KR" altLang="ko-KR" dirty="0"/>
          </a:p>
          <a:p>
            <a:r>
              <a:rPr lang="en-US" altLang="ko-KR" dirty="0"/>
              <a:t>Conv2: 35.45%</a:t>
            </a:r>
            <a:endParaRPr lang="ko-KR" altLang="ko-KR" dirty="0"/>
          </a:p>
          <a:p>
            <a:r>
              <a:rPr lang="en-US" altLang="ko-KR" dirty="0"/>
              <a:t>Conv3: 38.82%</a:t>
            </a:r>
            <a:endParaRPr lang="ko-KR" altLang="ko-KR" dirty="0"/>
          </a:p>
          <a:p>
            <a:r>
              <a:rPr lang="en-US" altLang="ko-KR" dirty="0"/>
              <a:t>Pool: 7.67%</a:t>
            </a:r>
            <a:endParaRPr lang="ko-KR" altLang="ko-KR" dirty="0"/>
          </a:p>
          <a:p>
            <a:r>
              <a:rPr lang="en-US" altLang="ko-KR" dirty="0"/>
              <a:t>fc: 2.35%</a:t>
            </a:r>
            <a:endParaRPr lang="ko-KR" altLang="ko-KR" dirty="0"/>
          </a:p>
          <a:p>
            <a:r>
              <a:rPr lang="en-US" altLang="ko-KR" dirty="0" err="1"/>
              <a:t>data_out</a:t>
            </a:r>
            <a:r>
              <a:rPr lang="en-US" altLang="ko-KR" dirty="0"/>
              <a:t>: 0.16%.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12957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1F0E7-F261-7F8B-4DAA-1379CBD9A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68EE49-1D02-95BD-6B8C-DC5F225F5411}"/>
              </a:ext>
            </a:extLst>
          </p:cNvPr>
          <p:cNvSpPr/>
          <p:nvPr/>
        </p:nvSpPr>
        <p:spPr>
          <a:xfrm>
            <a:off x="624236" y="1169982"/>
            <a:ext cx="68433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Testing Hardware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B02292-00FA-5EA8-8D24-8FA0DA9C966D}"/>
              </a:ext>
            </a:extLst>
          </p:cNvPr>
          <p:cNvSpPr/>
          <p:nvPr/>
        </p:nvSpPr>
        <p:spPr>
          <a:xfrm>
            <a:off x="1568588" y="10223168"/>
            <a:ext cx="22114872" cy="630942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>
              <a:defRPr/>
            </a:pPr>
            <a:r>
              <a:rPr kumimoji="0"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35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25.9s // 96.55618% accuracy</a:t>
            </a:r>
            <a:endParaRPr lang="ko-KR" altLang="en-US" sz="3500" dirty="0"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06607AF5-59AC-CA96-236A-06E535269A8F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01BFE81-767A-6976-B406-E1AF8D66F719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26385EE-9585-30C9-2EC8-11EA86A7A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7690A3D-A471-6807-11A1-4BC60D207D45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8596A4-E68F-817B-F5F7-0997A9B97087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B7182EC9-FA73-C298-7718-B89777FB01B6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D3EE62A-E905-AD46-4BEB-DF1E99F06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4" name="그림 3" descr="텍스트, 컴퓨터, 컴퓨터 하드웨어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706AD4-E0CE-5DA2-FFE6-03D2A8382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859" y="2160692"/>
            <a:ext cx="13755025" cy="77457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EBA3A5-8E15-9E23-DE7E-EC910DE5C3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7666"/>
          <a:stretch>
            <a:fillRect/>
          </a:stretch>
        </p:blipFill>
        <p:spPr>
          <a:xfrm>
            <a:off x="15540915" y="3236720"/>
            <a:ext cx="8379789" cy="182587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0F95C0-C67C-F5BF-2B63-0C8831479644}"/>
              </a:ext>
            </a:extLst>
          </p:cNvPr>
          <p:cNvSpPr/>
          <p:nvPr/>
        </p:nvSpPr>
        <p:spPr>
          <a:xfrm>
            <a:off x="15694896" y="6305389"/>
            <a:ext cx="6756030" cy="630942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>
              <a:defRPr/>
            </a:pPr>
            <a:r>
              <a:rPr kumimoji="0"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35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Compare with CPU result</a:t>
            </a:r>
            <a:endParaRPr lang="ko-KR" altLang="en-US" sz="3500" dirty="0"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30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54DBC-69BC-0B6C-552F-E88F389F7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61DA8E-F8C8-E28D-F04E-67623041D008}"/>
              </a:ext>
            </a:extLst>
          </p:cNvPr>
          <p:cNvSpPr/>
          <p:nvPr/>
        </p:nvSpPr>
        <p:spPr>
          <a:xfrm>
            <a:off x="624236" y="1169982"/>
            <a:ext cx="68433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spc="30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Disscussion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7A6F4253-714F-6D8B-D6A2-291C79949A83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A877199-087C-3DBC-09EA-83279F36342A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DE5C466-7277-F62E-2D2B-075D605FD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4EC171A-92F8-4FF6-DABD-CB7DFBFFFE17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35EFC9B-7699-FE3A-99B1-BB79EAD6B904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AFD0B705-99CF-2604-D54E-F8A50FA6D7FE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5D94F11-3B92-AA96-9773-FBB2942AF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6575FD-3785-63E3-F86D-4A24B4949C93}"/>
              </a:ext>
            </a:extLst>
          </p:cNvPr>
          <p:cNvSpPr/>
          <p:nvPr/>
        </p:nvSpPr>
        <p:spPr>
          <a:xfrm>
            <a:off x="692817" y="2861890"/>
            <a:ext cx="6756030" cy="1708160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>
              <a:defRPr/>
            </a:pPr>
            <a:r>
              <a:rPr kumimoji="0"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35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Applying the im2col?</a:t>
            </a:r>
          </a:p>
          <a:p>
            <a:pPr>
              <a:defRPr/>
            </a:pPr>
            <a:endParaRPr lang="en-US" altLang="ko-KR" sz="3500" b="1" dirty="0"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  <a:p>
            <a:pPr>
              <a:defRPr/>
            </a:pPr>
            <a:r>
              <a:rPr lang="en-US" altLang="ko-KR" sz="35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Applying tiling?</a:t>
            </a:r>
            <a:endParaRPr lang="ko-KR" altLang="en-US" sz="3500" dirty="0"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62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577B-06F2-4979-FB36-E38E7200F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DEB637-6F80-CD22-20D4-A387818B1B60}"/>
              </a:ext>
            </a:extLst>
          </p:cNvPr>
          <p:cNvSpPr/>
          <p:nvPr/>
        </p:nvSpPr>
        <p:spPr>
          <a:xfrm>
            <a:off x="624236" y="1169982"/>
            <a:ext cx="68433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Role breakdown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0C1E4AC5-4E82-88C5-0113-ECBA9DF60ACC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FC0A0CDA-611C-273B-D1E2-B60D927FBD4B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2640640-7A09-B7D4-0D48-8B296D230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3877C51-B574-6BE3-CA51-A4D7A4E6478C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C16D2B8-327D-D56A-AAA4-8EBE8C8D7FE3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FF3928BB-82C1-9B4D-5301-2B251CB36C19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1AE2FCB-BAD9-0647-5298-9C6AADF19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BE2F2AC-A70E-E21A-E395-09C48E2CE841}"/>
              </a:ext>
            </a:extLst>
          </p:cNvPr>
          <p:cNvSpPr/>
          <p:nvPr/>
        </p:nvSpPr>
        <p:spPr>
          <a:xfrm>
            <a:off x="692817" y="2861890"/>
            <a:ext cx="20127368" cy="4524315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latinLnBrk="0"/>
            <a:r>
              <a:rPr kumimoji="0"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dirty="0"/>
              <a:t>-adad: implemented sliding window and convolution with bit operations, optimize the hardware with pragmas, writing the report.</a:t>
            </a:r>
          </a:p>
          <a:p>
            <a:pPr latinLnBrk="0"/>
            <a:endParaRPr lang="ko-KR" altLang="ko-KR" dirty="0"/>
          </a:p>
          <a:p>
            <a:pPr latinLnBrk="0"/>
            <a:r>
              <a:rPr lang="en-US" altLang="ko-KR" dirty="0"/>
              <a:t>-</a:t>
            </a:r>
            <a:r>
              <a:rPr lang="en-US" altLang="ko-KR" dirty="0" err="1"/>
              <a:t>afsdaf</a:t>
            </a:r>
            <a:r>
              <a:rPr lang="en-US" altLang="ko-KR" dirty="0"/>
              <a:t>: implemented BNN training and inference, optimize the hardware - unrolling channel loop for convolution.</a:t>
            </a:r>
          </a:p>
          <a:p>
            <a:pPr latinLnBrk="0"/>
            <a:endParaRPr lang="ko-KR" altLang="ko-KR" dirty="0"/>
          </a:p>
          <a:p>
            <a:pPr latinLnBrk="0"/>
            <a:r>
              <a:rPr lang="en-US" altLang="ko-KR" dirty="0"/>
              <a:t>-</a:t>
            </a:r>
            <a:r>
              <a:rPr lang="en-US" altLang="ko-KR" dirty="0" err="1"/>
              <a:t>asdda</a:t>
            </a:r>
            <a:r>
              <a:rPr lang="en-US" altLang="ko-KR" dirty="0"/>
              <a:t>: Try to apply tiling technic and window parallelization at conv1 and conv2. Change the conv1 “</a:t>
            </a:r>
            <a:r>
              <a:rPr lang="en-US" altLang="ko-KR" dirty="0" err="1"/>
              <a:t>xnor</a:t>
            </a:r>
            <a:r>
              <a:rPr lang="en-US" altLang="ko-KR" dirty="0"/>
              <a:t>-pop count” to “</a:t>
            </a:r>
            <a:r>
              <a:rPr lang="en-US" altLang="ko-KR" dirty="0" err="1"/>
              <a:t>and+not-pop-count</a:t>
            </a:r>
            <a:r>
              <a:rPr lang="en-US" altLang="ko-KR" dirty="0"/>
              <a:t>” using Lee’s idea. Manipulate pragma. Make a ppt.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964254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4D99F-8E77-9F69-C724-DBF99D672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8BA208-E1E0-D454-7B53-EC240697A6F3}"/>
              </a:ext>
            </a:extLst>
          </p:cNvPr>
          <p:cNvSpPr/>
          <p:nvPr/>
        </p:nvSpPr>
        <p:spPr>
          <a:xfrm>
            <a:off x="624237" y="1169982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Questions?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69D4BC42-0639-D72B-ED69-BCCD7D6D40E5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5B1BB2A-3125-8B89-46C8-811BBBEC3637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F8A5B48-1721-971D-03E6-5A56A79A7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D620B1A-5841-13A3-C30D-ED93D16877E1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EDD76A9-DAB9-0050-1797-9061627A1A86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9AE940F3-276A-51F9-E469-7BC10E36D932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421F25B-9779-641C-3946-58B466170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6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2595860"/>
            <a:ext cx="24382413" cy="1120139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직사각형 19"/>
          <p:cNvSpPr>
            <a:spLocks noChangeArrowheads="1"/>
          </p:cNvSpPr>
          <p:nvPr/>
        </p:nvSpPr>
        <p:spPr bwMode="auto">
          <a:xfrm>
            <a:off x="9772340" y="7834222"/>
            <a:ext cx="4837736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63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THANK YOU</a:t>
            </a:r>
            <a:endParaRPr lang="ko-KR" altLang="en-US" sz="63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924" y="12918877"/>
            <a:ext cx="4480562" cy="473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924" y="2824905"/>
            <a:ext cx="4471124" cy="447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04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71248-C54E-915B-AE41-115B38A6A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D57394-8D9D-BB66-3D0D-0E8BD5B911F2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Quantize to </a:t>
            </a:r>
            <a:r>
              <a:rPr lang="en-US" altLang="ko-KR" sz="4800" b="1" spc="30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bnn</a:t>
            </a:r>
            <a:r>
              <a:rPr lang="en-US" altLang="ko-KR" sz="48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(</a:t>
            </a:r>
            <a:r>
              <a:rPr lang="en-US" altLang="ko-KR" sz="4800" b="1" spc="30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mnist_cnn</a:t>
            </a:r>
            <a:r>
              <a:rPr lang="en-US" altLang="ko-KR" sz="48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inference </a:t>
            </a:r>
            <a:r>
              <a:rPr lang="en-US" altLang="ko-KR" sz="4800" b="1" spc="30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bnn</a:t>
            </a:r>
            <a:r>
              <a:rPr lang="en-US" altLang="ko-KR" sz="48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)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5B5BC266-A5EC-38FF-6640-392D635ADE45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ECEF81C-6746-91D6-5897-5E42EDECA9BB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549D070-91C5-EDCD-0C9E-05CFD11B2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9390FBA-CC2C-D8D1-68D6-AAEF3E8C96FF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7B35F04-CFA7-7EB2-9834-F289C3C6BA81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A912DE9C-19CC-8E61-163E-8D70A577CEF9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003F49C-B9C4-8393-A84F-9BC59D355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CB2486-0FB1-E30E-22C8-CD9933E90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88" y="3133333"/>
            <a:ext cx="21948663" cy="56205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13FAAFE-C98F-5BCE-A596-E58EEE622A93}"/>
              </a:ext>
            </a:extLst>
          </p:cNvPr>
          <p:cNvSpPr/>
          <p:nvPr/>
        </p:nvSpPr>
        <p:spPr>
          <a:xfrm>
            <a:off x="7385181" y="9102272"/>
            <a:ext cx="14114941" cy="646331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>
              <a:defRPr/>
            </a:pPr>
            <a:r>
              <a:rPr lang="en-US" altLang="ko-KR" sz="3500" dirty="0">
                <a:ea typeface="나눔고딕" panose="020D0604000000000000" pitchFamily="50" charset="-127"/>
                <a:cs typeface="Nanum Gothic ExtraBold" charset="-127"/>
              </a:rPr>
              <a:t>- Accuracy with no bias is even better in our case</a:t>
            </a:r>
            <a:endParaRPr lang="ko-KR" altLang="en-US" sz="3500" dirty="0"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771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4EFF1-6FA0-E674-904A-E282DB2F4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299F02-FC6F-1C23-ED1C-E73DCFE342EC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Quantize to </a:t>
            </a:r>
            <a:r>
              <a:rPr lang="en-US" altLang="ko-KR" sz="4800" b="1" spc="30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bnn</a:t>
            </a:r>
            <a:r>
              <a:rPr lang="en-US" altLang="ko-KR" sz="48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(</a:t>
            </a:r>
            <a:r>
              <a:rPr lang="en-US" altLang="ko-KR" sz="4800" b="1" spc="30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mnist_cnn</a:t>
            </a:r>
            <a:r>
              <a:rPr lang="en-US" altLang="ko-KR" sz="48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inference </a:t>
            </a:r>
            <a:r>
              <a:rPr lang="en-US" altLang="ko-KR" sz="4800" b="1" spc="30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bnn</a:t>
            </a:r>
            <a:r>
              <a:rPr lang="en-US" altLang="ko-KR" sz="48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)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6DD8D941-5806-6238-B255-AD35B8A25914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BE77C979-163F-418A-0F0C-FF527DE6D3D0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555EC45-A53F-4BDE-547A-899352CA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15266B2-0B5F-FA47-7B89-B3BD855F2DA6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BDA6D64-7752-3913-C5BC-193061A25264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1685BFE5-1CDF-81E8-EC79-A5F4608B3619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4917C6C-E205-F85B-B4F9-4B35D0762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7825BC6-53BD-B059-D758-D613B897F0A2}"/>
              </a:ext>
            </a:extLst>
          </p:cNvPr>
          <p:cNvSpPr/>
          <p:nvPr/>
        </p:nvSpPr>
        <p:spPr>
          <a:xfrm>
            <a:off x="5884627" y="8779106"/>
            <a:ext cx="14114941" cy="646331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>
              <a:defRPr/>
            </a:pPr>
            <a:r>
              <a:rPr lang="en-US" altLang="ko-KR" sz="3500" dirty="0">
                <a:ea typeface="나눔고딕" panose="020D0604000000000000" pitchFamily="50" charset="-127"/>
                <a:cs typeface="Nanum Gothic ExtraBold" charset="-127"/>
              </a:rPr>
              <a:t>- Compare with the result of FP32 method. Quantized result is better.</a:t>
            </a:r>
            <a:endParaRPr lang="ko-KR" altLang="en-US" sz="3500" dirty="0"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4" name="그림 3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67F1BE-98BB-4EB6-7C38-5E17C117C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005" y="3816759"/>
            <a:ext cx="16853777" cy="45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45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476DB-D8B6-B55B-6AF7-89BA662E7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DDB5AF-E39A-2A8E-A085-CF5987A833EE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HLS code (channel parallelization)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AD7AC422-1360-A621-446C-2C629AD2CEDA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A70B11D-F4E0-B125-5228-3494234F528C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DE3AB8C-2E40-3A5D-C7EA-0F15BE954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07BC42B-C54B-252C-96C6-B00BA6D2846E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BE2210-6F06-E305-5AEA-A2C3EEB66375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B30BB619-AE7A-9E47-0B92-929EF2B5AD04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A2B17DA-4B5E-539D-F25C-FA6E57C3F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5C3544D-617A-FDC0-BBD4-5981C041EEF9}"/>
              </a:ext>
            </a:extLst>
          </p:cNvPr>
          <p:cNvSpPr/>
          <p:nvPr/>
        </p:nvSpPr>
        <p:spPr>
          <a:xfrm>
            <a:off x="2118204" y="4572575"/>
            <a:ext cx="1929385" cy="9799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Stream based</a:t>
            </a:r>
            <a:endParaRPr lang="ko-KR" altLang="en-US" sz="30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D28238E-1DF8-FC9F-D2A8-C29F1173C3A6}"/>
              </a:ext>
            </a:extLst>
          </p:cNvPr>
          <p:cNvCxnSpPr>
            <a:cxnSpLocks/>
          </p:cNvCxnSpPr>
          <p:nvPr/>
        </p:nvCxnSpPr>
        <p:spPr>
          <a:xfrm>
            <a:off x="3098925" y="5552489"/>
            <a:ext cx="0" cy="5586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30DD125-0069-EB08-35A8-7AD3E5C59AC1}"/>
              </a:ext>
            </a:extLst>
          </p:cNvPr>
          <p:cNvSpPr/>
          <p:nvPr/>
        </p:nvSpPr>
        <p:spPr>
          <a:xfrm>
            <a:off x="1559173" y="6107749"/>
            <a:ext cx="3294178" cy="10992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Tiling</a:t>
            </a:r>
          </a:p>
          <a:p>
            <a:pPr algn="ctr"/>
            <a:r>
              <a:rPr lang="en-US" altLang="ko-KR" sz="3000" dirty="0"/>
              <a:t>(memory overuse)</a:t>
            </a:r>
            <a:endParaRPr lang="ko-KR" altLang="en-US" sz="30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57225A-D14A-F942-8038-CC9AF45A9BAF}"/>
              </a:ext>
            </a:extLst>
          </p:cNvPr>
          <p:cNvCxnSpPr>
            <a:cxnSpLocks/>
          </p:cNvCxnSpPr>
          <p:nvPr/>
        </p:nvCxnSpPr>
        <p:spPr>
          <a:xfrm>
            <a:off x="3098925" y="7207009"/>
            <a:ext cx="0" cy="6415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E6DA0B8-5D50-BF93-20BD-BD64B923792B}"/>
              </a:ext>
            </a:extLst>
          </p:cNvPr>
          <p:cNvSpPr/>
          <p:nvPr/>
        </p:nvSpPr>
        <p:spPr>
          <a:xfrm>
            <a:off x="1993094" y="7793229"/>
            <a:ext cx="2211661" cy="1413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Apply sliding window</a:t>
            </a:r>
            <a:endParaRPr lang="ko-KR" altLang="en-US" sz="30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BD09911-4470-A013-0827-0171036FB84B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3098925" y="9206709"/>
            <a:ext cx="0" cy="6900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5E150BC-03C8-ED76-4B39-EA36EAB3DC4E}"/>
              </a:ext>
            </a:extLst>
          </p:cNvPr>
          <p:cNvSpPr/>
          <p:nvPr/>
        </p:nvSpPr>
        <p:spPr>
          <a:xfrm>
            <a:off x="1768707" y="9835115"/>
            <a:ext cx="2660436" cy="11846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Channel parallelization</a:t>
            </a:r>
            <a:endParaRPr lang="ko-KR" altLang="en-US" sz="3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2AC7EA-B10A-6FEF-2377-554AEA684BD7}"/>
              </a:ext>
            </a:extLst>
          </p:cNvPr>
          <p:cNvSpPr/>
          <p:nvPr/>
        </p:nvSpPr>
        <p:spPr>
          <a:xfrm>
            <a:off x="6821713" y="4833378"/>
            <a:ext cx="4688112" cy="44123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A231B730-9224-B4AE-7D2C-ADA85A7ACCF5}"/>
              </a:ext>
            </a:extLst>
          </p:cNvPr>
          <p:cNvSpPr/>
          <p:nvPr/>
        </p:nvSpPr>
        <p:spPr>
          <a:xfrm>
            <a:off x="5990683" y="4980328"/>
            <a:ext cx="333815" cy="41184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8FADDFC7-E8D0-8A4E-5561-C3A6D50E0B3F}"/>
              </a:ext>
            </a:extLst>
          </p:cNvPr>
          <p:cNvSpPr/>
          <p:nvPr/>
        </p:nvSpPr>
        <p:spPr>
          <a:xfrm rot="16200000">
            <a:off x="8940805" y="7426091"/>
            <a:ext cx="333815" cy="4572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6567DC-F3E1-A501-1C8F-19E819870273}"/>
              </a:ext>
            </a:extLst>
          </p:cNvPr>
          <p:cNvSpPr txBox="1"/>
          <p:nvPr/>
        </p:nvSpPr>
        <p:spPr>
          <a:xfrm>
            <a:off x="8824685" y="9893514"/>
            <a:ext cx="943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4EB70C-0E63-B1E4-CE61-C4A19510FAAF}"/>
              </a:ext>
            </a:extLst>
          </p:cNvPr>
          <p:cNvSpPr txBox="1"/>
          <p:nvPr/>
        </p:nvSpPr>
        <p:spPr>
          <a:xfrm>
            <a:off x="5245049" y="6389572"/>
            <a:ext cx="943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BA81CB-7A1C-6ECB-97FB-58DCF710214D}"/>
              </a:ext>
            </a:extLst>
          </p:cNvPr>
          <p:cNvCxnSpPr/>
          <p:nvPr/>
        </p:nvCxnSpPr>
        <p:spPr>
          <a:xfrm>
            <a:off x="6821713" y="5406807"/>
            <a:ext cx="46881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414D9A-09C3-61DE-F39A-79D0B680881D}"/>
              </a:ext>
            </a:extLst>
          </p:cNvPr>
          <p:cNvCxnSpPr/>
          <p:nvPr/>
        </p:nvCxnSpPr>
        <p:spPr>
          <a:xfrm>
            <a:off x="6821713" y="5948928"/>
            <a:ext cx="46881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86B09EE6-C7E5-E536-92F4-DC8EC00B8153}"/>
              </a:ext>
            </a:extLst>
          </p:cNvPr>
          <p:cNvSpPr/>
          <p:nvPr/>
        </p:nvSpPr>
        <p:spPr>
          <a:xfrm>
            <a:off x="9192097" y="6256266"/>
            <a:ext cx="150021" cy="2347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604F0F4-2F8A-DB73-C37A-8C54968BFA28}"/>
              </a:ext>
            </a:extLst>
          </p:cNvPr>
          <p:cNvSpPr/>
          <p:nvPr/>
        </p:nvSpPr>
        <p:spPr>
          <a:xfrm>
            <a:off x="9192096" y="6811250"/>
            <a:ext cx="150021" cy="2347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E14DC27-15AC-118D-1D7C-FBF6347A68C8}"/>
              </a:ext>
            </a:extLst>
          </p:cNvPr>
          <p:cNvSpPr/>
          <p:nvPr/>
        </p:nvSpPr>
        <p:spPr>
          <a:xfrm>
            <a:off x="9192097" y="7423901"/>
            <a:ext cx="150021" cy="2347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A004D6F-2EA9-85BF-972B-695CBD64E192}"/>
              </a:ext>
            </a:extLst>
          </p:cNvPr>
          <p:cNvCxnSpPr/>
          <p:nvPr/>
        </p:nvCxnSpPr>
        <p:spPr>
          <a:xfrm>
            <a:off x="6821712" y="8771956"/>
            <a:ext cx="46881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66479EF-E097-8EAC-8AAD-73351F4A4630}"/>
              </a:ext>
            </a:extLst>
          </p:cNvPr>
          <p:cNvCxnSpPr/>
          <p:nvPr/>
        </p:nvCxnSpPr>
        <p:spPr>
          <a:xfrm>
            <a:off x="6821712" y="8292985"/>
            <a:ext cx="46881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평행 사변형 35">
            <a:extLst>
              <a:ext uri="{FF2B5EF4-FFF2-40B4-BE49-F238E27FC236}">
                <a16:creationId xmlns:a16="http://schemas.microsoft.com/office/drawing/2014/main" id="{D3ED8109-CD9B-4BA0-75B8-4D54433273FA}"/>
              </a:ext>
            </a:extLst>
          </p:cNvPr>
          <p:cNvSpPr/>
          <p:nvPr/>
        </p:nvSpPr>
        <p:spPr>
          <a:xfrm>
            <a:off x="6821448" y="3539406"/>
            <a:ext cx="5007691" cy="1236286"/>
          </a:xfrm>
          <a:prstGeom prst="parallelogram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왼쪽 중괄호 36">
            <a:extLst>
              <a:ext uri="{FF2B5EF4-FFF2-40B4-BE49-F238E27FC236}">
                <a16:creationId xmlns:a16="http://schemas.microsoft.com/office/drawing/2014/main" id="{3C9BBD3E-E1F9-EC7E-D6D5-0A01D6476432}"/>
              </a:ext>
            </a:extLst>
          </p:cNvPr>
          <p:cNvSpPr/>
          <p:nvPr/>
        </p:nvSpPr>
        <p:spPr>
          <a:xfrm rot="11783629">
            <a:off x="11838305" y="3558142"/>
            <a:ext cx="280669" cy="14287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334BF7-F08A-2BEA-0ED8-522DB977725C}"/>
              </a:ext>
            </a:extLst>
          </p:cNvPr>
          <p:cNvSpPr txBox="1"/>
          <p:nvPr/>
        </p:nvSpPr>
        <p:spPr>
          <a:xfrm>
            <a:off x="12119334" y="4071509"/>
            <a:ext cx="943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33A17FA-63AC-7578-DFFB-5D43EFC0782E}"/>
              </a:ext>
            </a:extLst>
          </p:cNvPr>
          <p:cNvCxnSpPr/>
          <p:nvPr/>
        </p:nvCxnSpPr>
        <p:spPr>
          <a:xfrm>
            <a:off x="6923050" y="4510788"/>
            <a:ext cx="46881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E073287-CE52-BF47-4CDF-407DE43E6228}"/>
              </a:ext>
            </a:extLst>
          </p:cNvPr>
          <p:cNvCxnSpPr/>
          <p:nvPr/>
        </p:nvCxnSpPr>
        <p:spPr>
          <a:xfrm>
            <a:off x="6954274" y="4187260"/>
            <a:ext cx="46881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B3BDCBF-EBDE-96EB-7AAF-F8B4D7A3650A}"/>
              </a:ext>
            </a:extLst>
          </p:cNvPr>
          <p:cNvCxnSpPr/>
          <p:nvPr/>
        </p:nvCxnSpPr>
        <p:spPr>
          <a:xfrm>
            <a:off x="7141027" y="3861036"/>
            <a:ext cx="46881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85F34D2-2BBB-A7BF-62C1-6466A625CB91}"/>
              </a:ext>
            </a:extLst>
          </p:cNvPr>
          <p:cNvSpPr/>
          <p:nvPr/>
        </p:nvSpPr>
        <p:spPr>
          <a:xfrm>
            <a:off x="13941219" y="9179083"/>
            <a:ext cx="6730155" cy="593304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>
              <a:defRPr/>
            </a:pP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- Parallelize channel ( 4 )</a:t>
            </a:r>
            <a:endParaRPr lang="ko-KR" altLang="en-US" sz="3500" dirty="0"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B677EE-2D96-CE5B-4FDC-2DC85ACB467D}"/>
              </a:ext>
            </a:extLst>
          </p:cNvPr>
          <p:cNvSpPr/>
          <p:nvPr/>
        </p:nvSpPr>
        <p:spPr>
          <a:xfrm>
            <a:off x="1653047" y="2929355"/>
            <a:ext cx="2891758" cy="9799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Normal multiplication</a:t>
            </a:r>
            <a:endParaRPr lang="ko-KR" altLang="en-US" sz="30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D13C08-01C9-E0DE-B151-311A54AF6AB7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flipH="1">
            <a:off x="3082897" y="3909269"/>
            <a:ext cx="16029" cy="6633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B142569E-93DD-F9EF-4BD7-E5F598D6D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5743" y="1640238"/>
            <a:ext cx="7441106" cy="707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1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612D7-F398-4E13-A546-E3F84A2EF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147785-1828-B5A2-1141-4DBCD727B3AA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HLS code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6A774095-6884-3A76-E99D-3B3FFD7BBC2A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CC4D1AF-31FB-F9E7-D4CD-D4AA5C8A9DE1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A1A22D0-2C53-73B8-CBBF-0B89504B3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293FF59-B6F6-027D-5FC2-7AF2124B288D}"/>
              </a:ext>
            </a:extLst>
          </p:cNvPr>
          <p:cNvGrpSpPr/>
          <p:nvPr/>
        </p:nvGrpSpPr>
        <p:grpSpPr>
          <a:xfrm>
            <a:off x="-1" y="-1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0864B10-3D49-F5A6-F613-F572E015A792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BF8DC466-FC37-A97F-1C95-24516792C8BB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ECE589E-758F-BF8D-34D5-79C7EE2CC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01810C7-CA34-89DB-B26E-67EEE3C26372}"/>
              </a:ext>
            </a:extLst>
          </p:cNvPr>
          <p:cNvSpPr/>
          <p:nvPr/>
        </p:nvSpPr>
        <p:spPr>
          <a:xfrm>
            <a:off x="15901875" y="6101202"/>
            <a:ext cx="7920460" cy="630942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>
              <a:defRPr/>
            </a:pPr>
            <a:r>
              <a:rPr lang="en-US" altLang="ko-KR" sz="3500" dirty="0">
                <a:ea typeface="나눔고딕" panose="020D0604000000000000" pitchFamily="50" charset="-127"/>
                <a:cs typeface="Nanum Gothic ExtraBold" charset="-127"/>
              </a:rPr>
              <a:t>- Try to parallelize win ( 2 )</a:t>
            </a:r>
            <a:endParaRPr lang="ko-KR" altLang="en-US" sz="3500" dirty="0"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8609CB5-7E83-962D-366A-C70D87FF36FE}"/>
              </a:ext>
            </a:extLst>
          </p:cNvPr>
          <p:cNvSpPr/>
          <p:nvPr/>
        </p:nvSpPr>
        <p:spPr>
          <a:xfrm>
            <a:off x="4749127" y="1456563"/>
            <a:ext cx="1929385" cy="9799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Stream based</a:t>
            </a:r>
            <a:endParaRPr lang="ko-KR" altLang="en-US" sz="30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CA7502-869E-9420-1FAE-5A809E8E2BFF}"/>
              </a:ext>
            </a:extLst>
          </p:cNvPr>
          <p:cNvCxnSpPr>
            <a:cxnSpLocks/>
          </p:cNvCxnSpPr>
          <p:nvPr/>
        </p:nvCxnSpPr>
        <p:spPr>
          <a:xfrm>
            <a:off x="5729848" y="2436477"/>
            <a:ext cx="0" cy="5586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A247884-F4AF-EE2E-EFA8-42210F8CC3E9}"/>
              </a:ext>
            </a:extLst>
          </p:cNvPr>
          <p:cNvSpPr/>
          <p:nvPr/>
        </p:nvSpPr>
        <p:spPr>
          <a:xfrm>
            <a:off x="3962400" y="2991737"/>
            <a:ext cx="3305905" cy="10992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Tiling</a:t>
            </a:r>
          </a:p>
          <a:p>
            <a:pPr algn="ctr"/>
            <a:r>
              <a:rPr lang="en-US" altLang="ko-KR" sz="3000" dirty="0"/>
              <a:t>(memory overuse)</a:t>
            </a:r>
            <a:endParaRPr lang="ko-KR" altLang="en-US" sz="30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F1293AE-137C-DE17-E588-4A526647D514}"/>
              </a:ext>
            </a:extLst>
          </p:cNvPr>
          <p:cNvCxnSpPr>
            <a:cxnSpLocks/>
          </p:cNvCxnSpPr>
          <p:nvPr/>
        </p:nvCxnSpPr>
        <p:spPr>
          <a:xfrm>
            <a:off x="5729848" y="4090997"/>
            <a:ext cx="0" cy="6415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9FD0317-2E6C-A1FB-6630-B26510AE2819}"/>
              </a:ext>
            </a:extLst>
          </p:cNvPr>
          <p:cNvSpPr/>
          <p:nvPr/>
        </p:nvSpPr>
        <p:spPr>
          <a:xfrm>
            <a:off x="4624017" y="4677217"/>
            <a:ext cx="2211661" cy="1413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Apply sliding window</a:t>
            </a:r>
            <a:endParaRPr lang="ko-KR" altLang="en-US" sz="30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72112DA-D399-2B0C-0217-1D154C45CA7F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5729848" y="6090697"/>
            <a:ext cx="0" cy="6900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49E6A63-12A1-922D-A201-213FC7953B73}"/>
              </a:ext>
            </a:extLst>
          </p:cNvPr>
          <p:cNvSpPr/>
          <p:nvPr/>
        </p:nvSpPr>
        <p:spPr>
          <a:xfrm>
            <a:off x="4399630" y="6719103"/>
            <a:ext cx="2660436" cy="11846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Channel parallelization</a:t>
            </a:r>
            <a:endParaRPr lang="ko-KR" altLang="en-US" sz="30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5440451-B81E-0B2F-2410-690838BB7AA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5729848" y="7903801"/>
            <a:ext cx="0" cy="8150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5E2E8D0-A0D6-FD61-E695-FA5CA75E1FE7}"/>
              </a:ext>
            </a:extLst>
          </p:cNvPr>
          <p:cNvSpPr/>
          <p:nvPr/>
        </p:nvSpPr>
        <p:spPr>
          <a:xfrm>
            <a:off x="4399630" y="8663943"/>
            <a:ext cx="2660436" cy="11846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window parallelization</a:t>
            </a:r>
            <a:endParaRPr lang="ko-KR" altLang="en-US" sz="3000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77D5BE-A24A-48F0-701A-7BE601404AB2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5729848" y="9848641"/>
            <a:ext cx="0" cy="8150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43AFA2E-22D4-E233-2D2A-0B406942B62E}"/>
              </a:ext>
            </a:extLst>
          </p:cNvPr>
          <p:cNvSpPr/>
          <p:nvPr/>
        </p:nvSpPr>
        <p:spPr>
          <a:xfrm>
            <a:off x="4399630" y="10632622"/>
            <a:ext cx="2660436" cy="14084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Optimize with pipeline</a:t>
            </a:r>
            <a:endParaRPr lang="ko-KR" altLang="en-US" sz="3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E128C2-8E14-7B32-43AA-54A488B6F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1875" y="3449467"/>
            <a:ext cx="6484014" cy="25660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94B5B6-93D8-5232-F0E3-FD50C8ECB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2215" y="2976359"/>
            <a:ext cx="6158952" cy="691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93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E5AB-690F-D5A2-D5DF-E5F86FF8F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7A8B5F-FB42-0165-F6F5-EF243445BE5B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HLS code header</a:t>
            </a:r>
            <a:r>
              <a:rPr lang="ko-KR" altLang="en-US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</a:t>
            </a: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file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7B1A2110-4976-4C1A-3E8E-75161BEA57A4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BE492244-A29D-3005-87E3-3F840A123375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43B6994-B91F-7063-7101-D421A9667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60F14D2-B8D8-B19F-B429-B5BF71D0EFF4}"/>
              </a:ext>
            </a:extLst>
          </p:cNvPr>
          <p:cNvGrpSpPr/>
          <p:nvPr/>
        </p:nvGrpSpPr>
        <p:grpSpPr>
          <a:xfrm>
            <a:off x="-71775" y="-168663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518959-032B-A579-0629-76B3F9252BE8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C84030B1-A1DE-E8F2-2FF5-E8BB664C28F0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730E61E-3A22-D9AC-AD3F-9FE229B0A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D07854-F3CD-C202-B594-C10D5F243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773" y="2504082"/>
            <a:ext cx="7458075" cy="78676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04388AE-2E32-E939-38FC-1152A4852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9066" y="3083052"/>
            <a:ext cx="6286500" cy="58674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4630C7-7207-349F-2FA5-848292124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56263" y="2786631"/>
            <a:ext cx="4432586" cy="168860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1B6D4CA-C6B9-9FB5-C862-12E0358B2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56263" y="5375642"/>
            <a:ext cx="5218970" cy="192277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3915FA3-0880-C090-6982-33C71147CB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01828" y="8061212"/>
            <a:ext cx="6087079" cy="7773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F46629B-7D82-3ACF-6B59-026A0DA0CC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01828" y="9593411"/>
            <a:ext cx="6241535" cy="125774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A42FC4D-FFD9-4162-AB71-EBA57FF73884}"/>
              </a:ext>
            </a:extLst>
          </p:cNvPr>
          <p:cNvSpPr/>
          <p:nvPr/>
        </p:nvSpPr>
        <p:spPr>
          <a:xfrm>
            <a:off x="1472247" y="10632948"/>
            <a:ext cx="7920460" cy="630942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>
              <a:defRPr/>
            </a:pPr>
            <a:r>
              <a:rPr lang="en-US" altLang="ko-KR" sz="3500" dirty="0">
                <a:ea typeface="나눔고딕" panose="020D0604000000000000" pitchFamily="50" charset="-127"/>
                <a:cs typeface="Nanum Gothic ExtraBold" charset="-127"/>
              </a:rPr>
              <a:t>- </a:t>
            </a:r>
            <a:r>
              <a:rPr lang="en-US" altLang="ko-KR" sz="3500" dirty="0" err="1">
                <a:ea typeface="나눔고딕" panose="020D0604000000000000" pitchFamily="50" charset="-127"/>
                <a:cs typeface="Nanum Gothic ExtraBold" charset="-127"/>
              </a:rPr>
              <a:t>Popcount</a:t>
            </a:r>
            <a:r>
              <a:rPr lang="en-US" altLang="ko-KR" sz="3500" dirty="0">
                <a:ea typeface="나눔고딕" panose="020D0604000000000000" pitchFamily="50" charset="-127"/>
                <a:cs typeface="Nanum Gothic ExtraBold" charset="-127"/>
              </a:rPr>
              <a:t> table ( how many 1 in 8 bit)</a:t>
            </a:r>
            <a:endParaRPr lang="ko-KR" altLang="en-US" sz="3500" dirty="0"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F0FC78-85F3-E366-1BF4-F5B8D1ABDBF2}"/>
              </a:ext>
            </a:extLst>
          </p:cNvPr>
          <p:cNvSpPr/>
          <p:nvPr/>
        </p:nvSpPr>
        <p:spPr>
          <a:xfrm>
            <a:off x="8987038" y="8976344"/>
            <a:ext cx="7920460" cy="1708160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>
              <a:buFontTx/>
              <a:buChar char="-"/>
              <a:defRPr/>
            </a:pPr>
            <a:r>
              <a:rPr lang="en-US" altLang="ko-KR" sz="3500" dirty="0" err="1">
                <a:ea typeface="나눔고딕" panose="020D0604000000000000" pitchFamily="50" charset="-127"/>
                <a:cs typeface="Nanum Gothic ExtraBold" charset="-127"/>
              </a:rPr>
              <a:t>Trow</a:t>
            </a:r>
            <a:r>
              <a:rPr lang="en-US" altLang="ko-KR" sz="3500" dirty="0">
                <a:ea typeface="나눔고딕" panose="020D0604000000000000" pitchFamily="50" charset="-127"/>
                <a:cs typeface="Nanum Gothic ExtraBold" charset="-127"/>
              </a:rPr>
              <a:t> (for using </a:t>
            </a:r>
            <a:r>
              <a:rPr lang="en-US" altLang="ko-KR" sz="3500" dirty="0" err="1">
                <a:ea typeface="나눔고딕" panose="020D0604000000000000" pitchFamily="50" charset="-127"/>
                <a:cs typeface="Nanum Gothic ExtraBold" charset="-127"/>
              </a:rPr>
              <a:t>lut</a:t>
            </a:r>
            <a:r>
              <a:rPr lang="en-US" altLang="ko-KR" sz="3500" dirty="0">
                <a:ea typeface="나눔고딕" panose="020D0604000000000000" pitchFamily="50" charset="-127"/>
                <a:cs typeface="Nanum Gothic ExtraBold" charset="-127"/>
              </a:rPr>
              <a:t> instead of divide)</a:t>
            </a:r>
          </a:p>
          <a:p>
            <a:pPr marL="457200" indent="-457200">
              <a:buFontTx/>
              <a:buChar char="-"/>
              <a:defRPr/>
            </a:pPr>
            <a:r>
              <a:rPr lang="en-US" altLang="ko-KR" sz="3500" dirty="0">
                <a:ea typeface="나눔고딕" panose="020D0604000000000000" pitchFamily="50" charset="-127"/>
                <a:cs typeface="Nanum Gothic ExtraBold" charset="-127"/>
              </a:rPr>
              <a:t>Conv1w_bin </a:t>
            </a:r>
          </a:p>
          <a:p>
            <a:pPr marL="457200" indent="-457200">
              <a:buFontTx/>
              <a:buChar char="-"/>
              <a:defRPr/>
            </a:pPr>
            <a:r>
              <a:rPr lang="en-US" altLang="ko-KR" sz="3500" dirty="0">
                <a:ea typeface="나눔고딕" panose="020D0604000000000000" pitchFamily="50" charset="-127"/>
                <a:cs typeface="Nanum Gothic ExtraBold" charset="-127"/>
              </a:rPr>
              <a:t>Conv1w_bin_negative</a:t>
            </a:r>
            <a:endParaRPr lang="ko-KR" altLang="en-US" sz="3500" dirty="0"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6C72225-B0C2-670E-395A-6C40B1A29508}"/>
              </a:ext>
            </a:extLst>
          </p:cNvPr>
          <p:cNvSpPr/>
          <p:nvPr/>
        </p:nvSpPr>
        <p:spPr>
          <a:xfrm>
            <a:off x="16556263" y="4607848"/>
            <a:ext cx="7920460" cy="630942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>
              <a:buFontTx/>
              <a:buChar char="-"/>
              <a:defRPr/>
            </a:pPr>
            <a:r>
              <a:rPr lang="en-US" altLang="ko-KR" sz="3500" dirty="0">
                <a:ea typeface="나눔고딕" panose="020D0604000000000000" pitchFamily="50" charset="-127"/>
                <a:cs typeface="Nanum Gothic ExtraBold" charset="-127"/>
              </a:rPr>
              <a:t>conv2w</a:t>
            </a:r>
            <a:endParaRPr lang="ko-KR" altLang="en-US" sz="3500" dirty="0"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177F2D-FCE4-D5BA-28BE-FA030E9C0325}"/>
              </a:ext>
            </a:extLst>
          </p:cNvPr>
          <p:cNvSpPr/>
          <p:nvPr/>
        </p:nvSpPr>
        <p:spPr>
          <a:xfrm>
            <a:off x="16501828" y="7251978"/>
            <a:ext cx="7920460" cy="630942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>
              <a:buFontTx/>
              <a:buChar char="-"/>
              <a:defRPr/>
            </a:pPr>
            <a:r>
              <a:rPr lang="en-US" altLang="ko-KR" sz="3500" dirty="0">
                <a:ea typeface="나눔고딕" panose="020D0604000000000000" pitchFamily="50" charset="-127"/>
                <a:cs typeface="Nanum Gothic ExtraBold" charset="-127"/>
              </a:rPr>
              <a:t>conv3w</a:t>
            </a:r>
            <a:endParaRPr lang="ko-KR" altLang="en-US" sz="3500" dirty="0"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5307D94-36CC-4AD0-29FE-64DD20F92937}"/>
              </a:ext>
            </a:extLst>
          </p:cNvPr>
          <p:cNvSpPr/>
          <p:nvPr/>
        </p:nvSpPr>
        <p:spPr>
          <a:xfrm>
            <a:off x="16331563" y="8893596"/>
            <a:ext cx="7920460" cy="630942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>
              <a:buFontTx/>
              <a:buChar char="-"/>
              <a:defRPr/>
            </a:pPr>
            <a:r>
              <a:rPr lang="en-US" altLang="ko-KR" sz="3500" dirty="0" err="1">
                <a:ea typeface="나눔고딕" panose="020D0604000000000000" pitchFamily="50" charset="-127"/>
                <a:cs typeface="Nanum Gothic ExtraBold" charset="-127"/>
              </a:rPr>
              <a:t>fcwT</a:t>
            </a:r>
            <a:endParaRPr lang="ko-KR" altLang="en-US" sz="3500" dirty="0"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3DDA72-69A4-D639-0B75-1DEE77281051}"/>
              </a:ext>
            </a:extLst>
          </p:cNvPr>
          <p:cNvSpPr/>
          <p:nvPr/>
        </p:nvSpPr>
        <p:spPr>
          <a:xfrm>
            <a:off x="16331563" y="10925916"/>
            <a:ext cx="7920460" cy="630942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>
              <a:buFontTx/>
              <a:buChar char="-"/>
              <a:defRPr/>
            </a:pPr>
            <a:r>
              <a:rPr lang="en-US" altLang="ko-KR" sz="3500" dirty="0">
                <a:ea typeface="나눔고딕" panose="020D0604000000000000" pitchFamily="50" charset="-127"/>
                <a:cs typeface="Nanum Gothic ExtraBold" charset="-127"/>
              </a:rPr>
              <a:t>Batch size 512</a:t>
            </a:r>
            <a:endParaRPr lang="ko-KR" altLang="en-US" sz="3500" dirty="0"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37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11CA0-CCDA-DD6D-F13E-0A1CFDA93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229C07-143B-45C3-F2FD-63AFF9C952D4}"/>
              </a:ext>
            </a:extLst>
          </p:cNvPr>
          <p:cNvSpPr/>
          <p:nvPr/>
        </p:nvSpPr>
        <p:spPr>
          <a:xfrm>
            <a:off x="624236" y="1169982"/>
            <a:ext cx="14023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Use bit operations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>
            <a:extLst>
              <a:ext uri="{FF2B5EF4-FFF2-40B4-BE49-F238E27FC236}">
                <a16:creationId xmlns:a16="http://schemas.microsoft.com/office/drawing/2014/main" id="{17A777A1-50E9-F6EF-9939-D41F49E3A14B}"/>
              </a:ext>
            </a:extLst>
          </p:cNvPr>
          <p:cNvCxnSpPr/>
          <p:nvPr/>
        </p:nvCxnSpPr>
        <p:spPr>
          <a:xfrm>
            <a:off x="692817" y="2024662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0630F6F-1E15-5165-BFA5-03FC9F7E6CB5}"/>
              </a:ext>
            </a:extLst>
          </p:cNvPr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22CD5B7-38A8-8F05-E145-D11387D12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EFD69F3-5EDF-7EF5-36BF-D4C5FCEECE74}"/>
              </a:ext>
            </a:extLst>
          </p:cNvPr>
          <p:cNvGrpSpPr/>
          <p:nvPr/>
        </p:nvGrpSpPr>
        <p:grpSpPr>
          <a:xfrm>
            <a:off x="-71775" y="-168663"/>
            <a:ext cx="24382413" cy="1460292"/>
            <a:chOff x="-1" y="-1"/>
            <a:chExt cx="24382413" cy="14602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37B55C6-E24E-BA66-5263-E5D4A4CC0837}"/>
                </a:ext>
              </a:extLst>
            </p:cNvPr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>
              <a:extLst>
                <a:ext uri="{FF2B5EF4-FFF2-40B4-BE49-F238E27FC236}">
                  <a16:creationId xmlns:a16="http://schemas.microsoft.com/office/drawing/2014/main" id="{F11F595F-5E95-3FB9-CB56-F99C35EA987A}"/>
                </a:ext>
              </a:extLst>
            </p:cNvPr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17D5BC2-6F39-5FD0-FC2D-C029D70EB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85A2E38-3890-7C58-0EDF-8BB386FF8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938250"/>
              </p:ext>
            </p:extLst>
          </p:nvPr>
        </p:nvGraphicFramePr>
        <p:xfrm>
          <a:off x="2699288" y="2705291"/>
          <a:ext cx="18983835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6767">
                  <a:extLst>
                    <a:ext uri="{9D8B030D-6E8A-4147-A177-3AD203B41FA5}">
                      <a16:colId xmlns:a16="http://schemas.microsoft.com/office/drawing/2014/main" val="3428873048"/>
                    </a:ext>
                  </a:extLst>
                </a:gridCol>
                <a:gridCol w="3796767">
                  <a:extLst>
                    <a:ext uri="{9D8B030D-6E8A-4147-A177-3AD203B41FA5}">
                      <a16:colId xmlns:a16="http://schemas.microsoft.com/office/drawing/2014/main" val="1699924013"/>
                    </a:ext>
                  </a:extLst>
                </a:gridCol>
                <a:gridCol w="3796767">
                  <a:extLst>
                    <a:ext uri="{9D8B030D-6E8A-4147-A177-3AD203B41FA5}">
                      <a16:colId xmlns:a16="http://schemas.microsoft.com/office/drawing/2014/main" val="1003859644"/>
                    </a:ext>
                  </a:extLst>
                </a:gridCol>
                <a:gridCol w="3796767">
                  <a:extLst>
                    <a:ext uri="{9D8B030D-6E8A-4147-A177-3AD203B41FA5}">
                      <a16:colId xmlns:a16="http://schemas.microsoft.com/office/drawing/2014/main" val="2420524773"/>
                    </a:ext>
                  </a:extLst>
                </a:gridCol>
                <a:gridCol w="3796767">
                  <a:extLst>
                    <a:ext uri="{9D8B030D-6E8A-4147-A177-3AD203B41FA5}">
                      <a16:colId xmlns:a16="http://schemas.microsoft.com/office/drawing/2014/main" val="681410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input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value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input&amp;weight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input&amp;~weight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224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 * (-1) = 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48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 * 1 = 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74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 * (-1) = -1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273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 * 1 = 1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003287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574973E-9CFE-EADA-6407-A37B1127E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856692"/>
              </p:ext>
            </p:extLst>
          </p:nvPr>
        </p:nvGraphicFramePr>
        <p:xfrm>
          <a:off x="3647421" y="6858000"/>
          <a:ext cx="15187068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6767">
                  <a:extLst>
                    <a:ext uri="{9D8B030D-6E8A-4147-A177-3AD203B41FA5}">
                      <a16:colId xmlns:a16="http://schemas.microsoft.com/office/drawing/2014/main" val="3428873048"/>
                    </a:ext>
                  </a:extLst>
                </a:gridCol>
                <a:gridCol w="3796767">
                  <a:extLst>
                    <a:ext uri="{9D8B030D-6E8A-4147-A177-3AD203B41FA5}">
                      <a16:colId xmlns:a16="http://schemas.microsoft.com/office/drawing/2014/main" val="1699924013"/>
                    </a:ext>
                  </a:extLst>
                </a:gridCol>
                <a:gridCol w="3796767">
                  <a:extLst>
                    <a:ext uri="{9D8B030D-6E8A-4147-A177-3AD203B41FA5}">
                      <a16:colId xmlns:a16="http://schemas.microsoft.com/office/drawing/2014/main" val="1003859644"/>
                    </a:ext>
                  </a:extLst>
                </a:gridCol>
                <a:gridCol w="3796767">
                  <a:extLst>
                    <a:ext uri="{9D8B030D-6E8A-4147-A177-3AD203B41FA5}">
                      <a16:colId xmlns:a16="http://schemas.microsoft.com/office/drawing/2014/main" val="242052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input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value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~(</a:t>
                      </a:r>
                      <a:r>
                        <a:rPr lang="en-US" altLang="ko-KR" dirty="0" err="1"/>
                        <a:t>input^weight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224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(-1) * (-1) = 1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48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(-1) * 1 = 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74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 * (-1) = -1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273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 * 1 = 1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003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092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2090</TotalTime>
  <Words>1201</Words>
  <Application>Microsoft Office PowerPoint</Application>
  <PresentationFormat>사용자 지정</PresentationFormat>
  <Paragraphs>226</Paragraphs>
  <Slides>39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나눔고딕</vt:lpstr>
      <vt:lpstr>맑은 고딕</vt:lpstr>
      <vt:lpstr>Arial</vt:lpstr>
      <vt:lpstr>Calibri</vt:lpstr>
      <vt:lpstr>Calibri Light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(학부생) 이예승 (컴퓨터공학과)</cp:lastModifiedBy>
  <cp:revision>70</cp:revision>
  <dcterms:created xsi:type="dcterms:W3CDTF">2017-02-16T07:20:56Z</dcterms:created>
  <dcterms:modified xsi:type="dcterms:W3CDTF">2025-06-11T03:52:51Z</dcterms:modified>
</cp:coreProperties>
</file>